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109"/>
  </p:notesMasterIdLst>
  <p:sldIdLst>
    <p:sldId id="308" r:id="rId7"/>
    <p:sldId id="946" r:id="rId8"/>
    <p:sldId id="875" r:id="rId9"/>
    <p:sldId id="834" r:id="rId10"/>
    <p:sldId id="876" r:id="rId11"/>
    <p:sldId id="988" r:id="rId12"/>
    <p:sldId id="989" r:id="rId13"/>
    <p:sldId id="877" r:id="rId14"/>
    <p:sldId id="873" r:id="rId15"/>
    <p:sldId id="990" r:id="rId16"/>
    <p:sldId id="991" r:id="rId17"/>
    <p:sldId id="992" r:id="rId18"/>
    <p:sldId id="993" r:id="rId19"/>
    <p:sldId id="994" r:id="rId20"/>
    <p:sldId id="995" r:id="rId21"/>
    <p:sldId id="996" r:id="rId22"/>
    <p:sldId id="997" r:id="rId23"/>
    <p:sldId id="970" r:id="rId24"/>
    <p:sldId id="998" r:id="rId25"/>
    <p:sldId id="879" r:id="rId26"/>
    <p:sldId id="999" r:id="rId27"/>
    <p:sldId id="1000" r:id="rId28"/>
    <p:sldId id="1001" r:id="rId29"/>
    <p:sldId id="1002" r:id="rId30"/>
    <p:sldId id="1003" r:id="rId31"/>
    <p:sldId id="1004" r:id="rId32"/>
    <p:sldId id="1005" r:id="rId33"/>
    <p:sldId id="1006" r:id="rId34"/>
    <p:sldId id="1007" r:id="rId35"/>
    <p:sldId id="1008" r:id="rId36"/>
    <p:sldId id="1009" r:id="rId37"/>
    <p:sldId id="878" r:id="rId38"/>
    <p:sldId id="1010" r:id="rId39"/>
    <p:sldId id="1011" r:id="rId40"/>
    <p:sldId id="1012" r:id="rId41"/>
    <p:sldId id="971" r:id="rId42"/>
    <p:sldId id="1013" r:id="rId43"/>
    <p:sldId id="1014" r:id="rId44"/>
    <p:sldId id="1015" r:id="rId45"/>
    <p:sldId id="883" r:id="rId46"/>
    <p:sldId id="1016" r:id="rId47"/>
    <p:sldId id="1017" r:id="rId48"/>
    <p:sldId id="1018" r:id="rId49"/>
    <p:sldId id="1019" r:id="rId50"/>
    <p:sldId id="972" r:id="rId51"/>
    <p:sldId id="884" r:id="rId52"/>
    <p:sldId id="1047" r:id="rId53"/>
    <p:sldId id="1036" r:id="rId54"/>
    <p:sldId id="885" r:id="rId55"/>
    <p:sldId id="1046" r:id="rId56"/>
    <p:sldId id="947" r:id="rId57"/>
    <p:sldId id="889" r:id="rId58"/>
    <p:sldId id="890" r:id="rId59"/>
    <p:sldId id="891" r:id="rId60"/>
    <p:sldId id="892" r:id="rId61"/>
    <p:sldId id="888" r:id="rId62"/>
    <p:sldId id="895" r:id="rId63"/>
    <p:sldId id="1045" r:id="rId64"/>
    <p:sldId id="898" r:id="rId65"/>
    <p:sldId id="1021" r:id="rId66"/>
    <p:sldId id="1022" r:id="rId67"/>
    <p:sldId id="894" r:id="rId68"/>
    <p:sldId id="900" r:id="rId69"/>
    <p:sldId id="899" r:id="rId70"/>
    <p:sldId id="1023" r:id="rId71"/>
    <p:sldId id="1024" r:id="rId72"/>
    <p:sldId id="1025" r:id="rId73"/>
    <p:sldId id="902" r:id="rId74"/>
    <p:sldId id="903" r:id="rId75"/>
    <p:sldId id="1026" r:id="rId76"/>
    <p:sldId id="904" r:id="rId77"/>
    <p:sldId id="1027" r:id="rId78"/>
    <p:sldId id="905" r:id="rId79"/>
    <p:sldId id="901" r:id="rId80"/>
    <p:sldId id="909" r:id="rId81"/>
    <p:sldId id="911" r:id="rId82"/>
    <p:sldId id="1028" r:id="rId83"/>
    <p:sldId id="1029" r:id="rId84"/>
    <p:sldId id="1030" r:id="rId85"/>
    <p:sldId id="1031" r:id="rId86"/>
    <p:sldId id="1032" r:id="rId87"/>
    <p:sldId id="914" r:id="rId88"/>
    <p:sldId id="915" r:id="rId89"/>
    <p:sldId id="913" r:id="rId90"/>
    <p:sldId id="917" r:id="rId91"/>
    <p:sldId id="1033" r:id="rId92"/>
    <p:sldId id="918" r:id="rId93"/>
    <p:sldId id="916" r:id="rId94"/>
    <p:sldId id="920" r:id="rId95"/>
    <p:sldId id="919" r:id="rId96"/>
    <p:sldId id="1034" r:id="rId97"/>
    <p:sldId id="303" r:id="rId98"/>
    <p:sldId id="289" r:id="rId99"/>
    <p:sldId id="264" r:id="rId100"/>
    <p:sldId id="1037" r:id="rId101"/>
    <p:sldId id="1038" r:id="rId102"/>
    <p:sldId id="1039" r:id="rId103"/>
    <p:sldId id="1040" r:id="rId104"/>
    <p:sldId id="1041" r:id="rId105"/>
    <p:sldId id="1042" r:id="rId106"/>
    <p:sldId id="1043" r:id="rId107"/>
    <p:sldId id="1044"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308"/>
            <p14:sldId id="946"/>
            <p14:sldId id="875"/>
            <p14:sldId id="834"/>
            <p14:sldId id="876"/>
            <p14:sldId id="988"/>
            <p14:sldId id="989"/>
            <p14:sldId id="877"/>
            <p14:sldId id="873"/>
            <p14:sldId id="990"/>
            <p14:sldId id="991"/>
            <p14:sldId id="992"/>
            <p14:sldId id="993"/>
            <p14:sldId id="994"/>
            <p14:sldId id="995"/>
            <p14:sldId id="996"/>
            <p14:sldId id="997"/>
            <p14:sldId id="970"/>
            <p14:sldId id="998"/>
            <p14:sldId id="879"/>
            <p14:sldId id="999"/>
            <p14:sldId id="1000"/>
            <p14:sldId id="1001"/>
            <p14:sldId id="1002"/>
            <p14:sldId id="1003"/>
            <p14:sldId id="1004"/>
            <p14:sldId id="1005"/>
            <p14:sldId id="1006"/>
            <p14:sldId id="1007"/>
            <p14:sldId id="1008"/>
            <p14:sldId id="1009"/>
            <p14:sldId id="878"/>
            <p14:sldId id="1010"/>
            <p14:sldId id="1011"/>
            <p14:sldId id="1012"/>
            <p14:sldId id="971"/>
            <p14:sldId id="1013"/>
            <p14:sldId id="1014"/>
            <p14:sldId id="1015"/>
            <p14:sldId id="883"/>
            <p14:sldId id="1016"/>
            <p14:sldId id="1017"/>
            <p14:sldId id="1018"/>
            <p14:sldId id="1019"/>
            <p14:sldId id="972"/>
            <p14:sldId id="884"/>
            <p14:sldId id="1047"/>
            <p14:sldId id="1036"/>
            <p14:sldId id="885"/>
            <p14:sldId id="1046"/>
            <p14:sldId id="947"/>
            <p14:sldId id="889"/>
            <p14:sldId id="890"/>
            <p14:sldId id="891"/>
            <p14:sldId id="892"/>
            <p14:sldId id="888"/>
            <p14:sldId id="895"/>
            <p14:sldId id="1045"/>
            <p14:sldId id="898"/>
            <p14:sldId id="1021"/>
            <p14:sldId id="1022"/>
            <p14:sldId id="894"/>
            <p14:sldId id="900"/>
            <p14:sldId id="899"/>
            <p14:sldId id="1023"/>
            <p14:sldId id="1024"/>
            <p14:sldId id="1025"/>
            <p14:sldId id="902"/>
            <p14:sldId id="903"/>
            <p14:sldId id="1026"/>
            <p14:sldId id="904"/>
            <p14:sldId id="1027"/>
            <p14:sldId id="905"/>
            <p14:sldId id="901"/>
            <p14:sldId id="909"/>
            <p14:sldId id="911"/>
            <p14:sldId id="1028"/>
            <p14:sldId id="1029"/>
            <p14:sldId id="1030"/>
            <p14:sldId id="1031"/>
            <p14:sldId id="1032"/>
            <p14:sldId id="914"/>
            <p14:sldId id="915"/>
            <p14:sldId id="913"/>
            <p14:sldId id="917"/>
            <p14:sldId id="1033"/>
            <p14:sldId id="918"/>
            <p14:sldId id="916"/>
            <p14:sldId id="920"/>
            <p14:sldId id="919"/>
            <p14:sldId id="1034"/>
            <p14:sldId id="303"/>
          </p14:sldIdLst>
        </p14:section>
        <p14:section name="Appendix: Image Descriptions for Unsighted Students" id="{07080632-B756-45AF-BBF3-52DB3854CA65}">
          <p14:sldIdLst>
            <p14:sldId id="289"/>
            <p14:sldId id="264"/>
            <p14:sldId id="1037"/>
            <p14:sldId id="1038"/>
            <p14:sldId id="1039"/>
            <p14:sldId id="1040"/>
            <p14:sldId id="1041"/>
            <p14:sldId id="1042"/>
            <p14:sldId id="1043"/>
            <p14:sldId id="1044"/>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7E8"/>
    <a:srgbClr val="F4CCCC"/>
    <a:srgbClr val="FFE4C8"/>
    <a:srgbClr val="C0161E"/>
    <a:srgbClr val="F2F2F2"/>
    <a:srgbClr val="C00000"/>
    <a:srgbClr val="FFB265"/>
    <a:srgbClr val="FF9225"/>
    <a:srgbClr val="A5B192"/>
    <a:srgbClr val="384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77" autoAdjust="0"/>
    <p:restoredTop sz="80479" autoAdjust="0"/>
  </p:normalViewPr>
  <p:slideViewPr>
    <p:cSldViewPr snapToGrid="0" showGuides="1">
      <p:cViewPr varScale="1">
        <p:scale>
          <a:sx n="92" d="100"/>
          <a:sy n="92" d="100"/>
        </p:scale>
        <p:origin x="2100" y="78"/>
      </p:cViewPr>
      <p:guideLst>
        <p:guide pos="3264"/>
        <p:guide orient="horz" pos="2256"/>
        <p:guide pos="5640"/>
      </p:guideLst>
    </p:cSldViewPr>
  </p:slideViewPr>
  <p:outlineViewPr>
    <p:cViewPr>
      <p:scale>
        <a:sx n="33" d="100"/>
        <a:sy n="33" d="100"/>
      </p:scale>
      <p:origin x="0" y="-53388"/>
    </p:cViewPr>
  </p:outlin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8/17/2021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Chapter we will take a look at the big picture of how we use food as fuel for activity. </a:t>
            </a:r>
          </a:p>
        </p:txBody>
      </p:sp>
      <p:sp>
        <p:nvSpPr>
          <p:cNvPr id="4" name="Slide Number Placeholder 3"/>
          <p:cNvSpPr>
            <a:spLocks noGrp="1"/>
          </p:cNvSpPr>
          <p:nvPr>
            <p:ph type="sldNum" sz="quarter" idx="5"/>
          </p:nvPr>
        </p:nvSpPr>
        <p:spPr/>
        <p:txBody>
          <a:bodyPr/>
          <a:lstStyle/>
          <a:p>
            <a:fld id="{29DB8B88-7B19-4444-8C00-276D3F703348}" type="slidenum">
              <a:rPr lang="en-US" smtClean="0"/>
              <a:t>1</a:t>
            </a:fld>
            <a:endParaRPr lang="en-US"/>
          </a:p>
        </p:txBody>
      </p:sp>
    </p:spTree>
    <p:extLst>
      <p:ext uri="{BB962C8B-B14F-4D97-AF65-F5344CB8AC3E}">
        <p14:creationId xmlns:p14="http://schemas.microsoft.com/office/powerpoint/2010/main" val="273644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 you want to lose weight and keep it off, it's going to take more than 150 minutes per week. </a:t>
            </a:r>
          </a:p>
          <a:p>
            <a:r>
              <a:rPr lang="en-US" dirty="0"/>
              <a:t>For additional health benefits, more than 150 minutes, four days per week is better. Muscle-strengthening on two or more days per week is recommended. </a:t>
            </a:r>
          </a:p>
          <a:p>
            <a:r>
              <a:rPr lang="en-US" dirty="0"/>
              <a:t>This was mentioned in the 2008 Guidelines, but now it's more emphasized. </a:t>
            </a:r>
          </a:p>
          <a:p>
            <a:r>
              <a:rPr lang="en-US" dirty="0"/>
              <a:t>If we can keep our lean mass in good shape as we age, that's going to help to fight that decline in BMR as we age. </a:t>
            </a:r>
          </a:p>
          <a:p>
            <a:r>
              <a:rPr lang="en-US" dirty="0"/>
              <a:t>That will help us to burn more calories every day.</a:t>
            </a:r>
          </a:p>
          <a:p>
            <a:r>
              <a:rPr lang="en-US" dirty="0"/>
              <a:t>It also gives different advice for different age groups.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Complying with the </a:t>
            </a:r>
            <a:r>
              <a:rPr lang="en-US" sz="1200" i="1" kern="1200" dirty="0">
                <a:solidFill>
                  <a:schemeClr val="tx1"/>
                </a:solidFill>
                <a:effectLst/>
                <a:latin typeface="+mn-lt"/>
                <a:ea typeface="+mn-ea"/>
                <a:cs typeface="+mn-cs"/>
              </a:rPr>
              <a:t>Physical Activity Guidelines </a:t>
            </a:r>
            <a:r>
              <a:rPr lang="en-US" sz="1200" kern="1200" dirty="0">
                <a:solidFill>
                  <a:schemeClr val="tx1"/>
                </a:solidFill>
                <a:effectLst/>
                <a:latin typeface="+mn-lt"/>
                <a:ea typeface="+mn-ea"/>
                <a:cs typeface="+mn-cs"/>
              </a:rPr>
              <a:t>is the first step toward managing weight, reducing risks for chronic diseases, and improving physical fitness. </a:t>
            </a:r>
          </a:p>
          <a:p>
            <a:r>
              <a:rPr lang="en-US" sz="1200" kern="1200" dirty="0">
                <a:solidFill>
                  <a:schemeClr val="tx1"/>
                </a:solidFill>
                <a:effectLst/>
                <a:latin typeface="+mn-lt"/>
                <a:ea typeface="+mn-ea"/>
                <a:cs typeface="+mn-cs"/>
              </a:rPr>
              <a:t>Unfortunately, many adults in the U.S. lead sedentary lifestyles. </a:t>
            </a:r>
          </a:p>
          <a:p>
            <a:r>
              <a:rPr lang="en-US" sz="1200" kern="1200" dirty="0">
                <a:solidFill>
                  <a:schemeClr val="tx1"/>
                </a:solidFill>
                <a:effectLst/>
                <a:latin typeface="+mn-lt"/>
                <a:ea typeface="+mn-ea"/>
                <a:cs typeface="+mn-cs"/>
              </a:rPr>
              <a:t>Only about 20% of American adults consistently achieve the level of physical activity set forth by the </a:t>
            </a:r>
            <a:r>
              <a:rPr lang="en-US" sz="1200" i="1" kern="1200" dirty="0">
                <a:solidFill>
                  <a:schemeClr val="tx1"/>
                </a:solidFill>
                <a:effectLst/>
                <a:latin typeface="+mn-lt"/>
                <a:ea typeface="+mn-ea"/>
                <a:cs typeface="+mn-cs"/>
              </a:rPr>
              <a:t>Physical Activity Guidelines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29DB8B88-7B19-4444-8C00-276D3F703348}" type="slidenum">
              <a:rPr lang="en-US" smtClean="0"/>
              <a:t>10</a:t>
            </a:fld>
            <a:endParaRPr lang="en-US"/>
          </a:p>
        </p:txBody>
      </p:sp>
    </p:spTree>
    <p:extLst>
      <p:ext uri="{BB962C8B-B14F-4D97-AF65-F5344CB8AC3E}">
        <p14:creationId xmlns:p14="http://schemas.microsoft.com/office/powerpoint/2010/main" val="3618444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DB8B88-7B19-4444-8C00-276D3F703348}" type="slidenum">
              <a:rPr lang="en-US" smtClean="0"/>
              <a:t>11</a:t>
            </a:fld>
            <a:endParaRPr lang="en-US"/>
          </a:p>
        </p:txBody>
      </p:sp>
    </p:spTree>
    <p:extLst>
      <p:ext uri="{BB962C8B-B14F-4D97-AF65-F5344CB8AC3E}">
        <p14:creationId xmlns:p14="http://schemas.microsoft.com/office/powerpoint/2010/main" val="176523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Start by assessing your current level of fitness. </a:t>
            </a:r>
          </a:p>
          <a:p>
            <a:pPr fontAlgn="auto">
              <a:spcBef>
                <a:spcPts val="0"/>
              </a:spcBef>
              <a:spcAft>
                <a:spcPts val="0"/>
              </a:spcAft>
              <a:defRPr/>
            </a:pPr>
            <a:r>
              <a:rPr lang="en-US" dirty="0"/>
              <a:t>In some cases, it is beneficial to seek medical advice before getting started. </a:t>
            </a:r>
          </a:p>
          <a:p>
            <a:pPr fontAlgn="auto">
              <a:spcBef>
                <a:spcPts val="0"/>
              </a:spcBef>
              <a:spcAft>
                <a:spcPts val="0"/>
              </a:spcAft>
              <a:defRPr/>
            </a:pPr>
            <a:r>
              <a:rPr lang="en-US" dirty="0"/>
              <a:t>Men age 40 years or older and women age 50 years or older, anyone who has been inactive for many years, or those who have an existing health problem should discuss their fitness goals with their primary care provider before altering physical activity pat-terns.</a:t>
            </a:r>
          </a:p>
          <a:p>
            <a:pPr fontAlgn="auto">
              <a:spcBef>
                <a:spcPts val="0"/>
              </a:spcBef>
              <a:spcAft>
                <a:spcPts val="0"/>
              </a:spcAft>
              <a:defRPr/>
            </a:pPr>
            <a:r>
              <a:rPr lang="en-US" dirty="0"/>
              <a:t>Health concerns that may require medical evaluation before beginning a fitness program are listed here.</a:t>
            </a:r>
          </a:p>
        </p:txBody>
      </p:sp>
      <p:sp>
        <p:nvSpPr>
          <p:cNvPr id="4" name="Slide Number Placeholder 3"/>
          <p:cNvSpPr>
            <a:spLocks noGrp="1"/>
          </p:cNvSpPr>
          <p:nvPr>
            <p:ph type="sldNum" sz="quarter" idx="5"/>
          </p:nvPr>
        </p:nvSpPr>
        <p:spPr/>
        <p:txBody>
          <a:bodyPr/>
          <a:lstStyle/>
          <a:p>
            <a:fld id="{29DB8B88-7B19-4444-8C00-276D3F703348}" type="slidenum">
              <a:rPr lang="en-US" smtClean="0"/>
              <a:t>12</a:t>
            </a:fld>
            <a:endParaRPr lang="en-US"/>
          </a:p>
        </p:txBody>
      </p:sp>
    </p:spTree>
    <p:extLst>
      <p:ext uri="{BB962C8B-B14F-4D97-AF65-F5344CB8AC3E}">
        <p14:creationId xmlns:p14="http://schemas.microsoft.com/office/powerpoint/2010/main" val="4152052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Sports dietitians are trained professionals who can help you set reasonable physical activity goals based on your current level of fitness. </a:t>
            </a:r>
          </a:p>
          <a:p>
            <a:pPr fontAlgn="auto">
              <a:spcBef>
                <a:spcPts val="0"/>
              </a:spcBef>
              <a:spcAft>
                <a:spcPts val="0"/>
              </a:spcAft>
              <a:defRPr/>
            </a:pPr>
            <a:r>
              <a:rPr lang="en-US" dirty="0"/>
              <a:t>A Board Certification as a Specialist in Sports Dietetics (CSSD) credential is the premier professional sports nutrition credential in the U.S. </a:t>
            </a:r>
          </a:p>
          <a:p>
            <a:pPr fontAlgn="auto">
              <a:spcBef>
                <a:spcPts val="0"/>
              </a:spcBef>
              <a:spcAft>
                <a:spcPts val="0"/>
              </a:spcAft>
              <a:defRPr/>
            </a:pPr>
            <a:r>
              <a:rPr lang="en-US" dirty="0"/>
              <a:t>Board Certified Specialists in Sports Dietetics (CSSD) CSSDs are registered dietitian nutritionists (RDNs) who provide safe, effective, evidence-based nutrition services for health, fitness, and athletic performance. </a:t>
            </a:r>
          </a:p>
          <a:p>
            <a:pPr fontAlgn="auto">
              <a:spcBef>
                <a:spcPts val="0"/>
              </a:spcBef>
              <a:spcAft>
                <a:spcPts val="0"/>
              </a:spcAft>
              <a:defRPr/>
            </a:pPr>
            <a:r>
              <a:rPr lang="en-US" dirty="0"/>
              <a:t>Wearable fitness devices to measure physical movement are now more accurate and less expensive than ever. </a:t>
            </a:r>
          </a:p>
          <a:p>
            <a:pPr fontAlgn="auto">
              <a:spcBef>
                <a:spcPts val="0"/>
              </a:spcBef>
              <a:spcAft>
                <a:spcPts val="0"/>
              </a:spcAft>
              <a:defRPr/>
            </a:pPr>
            <a:r>
              <a:rPr lang="en-US" dirty="0"/>
              <a:t>These can help motivate you on your quest to become more physically active. </a:t>
            </a:r>
          </a:p>
          <a:p>
            <a:pPr fontAlgn="auto">
              <a:spcBef>
                <a:spcPts val="0"/>
              </a:spcBef>
              <a:spcAft>
                <a:spcPts val="0"/>
              </a:spcAft>
              <a:defRPr/>
            </a:pPr>
            <a:endParaRPr lang="en-US" dirty="0"/>
          </a:p>
          <a:p>
            <a:pPr fontAlgn="auto">
              <a:spcBef>
                <a:spcPts val="0"/>
              </a:spcBef>
              <a:spcAft>
                <a:spcPts val="0"/>
              </a:spcAft>
              <a:defRPr/>
            </a:pPr>
            <a:r>
              <a:rPr lang="en-US" dirty="0"/>
              <a:t>Devices include pedometers that count steps and accelerometers that measure trunk or limb movement. </a:t>
            </a:r>
          </a:p>
          <a:p>
            <a:pPr fontAlgn="auto">
              <a:spcBef>
                <a:spcPts val="0"/>
              </a:spcBef>
              <a:spcAft>
                <a:spcPts val="0"/>
              </a:spcAft>
              <a:defRPr/>
            </a:pPr>
            <a:endParaRPr lang="en-US" dirty="0"/>
          </a:p>
          <a:p>
            <a:pPr fontAlgn="auto">
              <a:spcBef>
                <a:spcPts val="0"/>
              </a:spcBef>
              <a:spcAft>
                <a:spcPts val="0"/>
              </a:spcAft>
              <a:defRPr/>
            </a:pPr>
            <a:r>
              <a:rPr lang="en-US" dirty="0"/>
              <a:t>Smartphone app accelerometers, such as wrist watches, have become the norm. Many of these devices use multi-sensor systems that measure steps, often paired with global positioning systems (GPS) that provide estimates of speed and distance. </a:t>
            </a:r>
          </a:p>
          <a:p>
            <a:pPr fontAlgn="auto">
              <a:spcBef>
                <a:spcPts val="0"/>
              </a:spcBef>
              <a:spcAft>
                <a:spcPts val="0"/>
              </a:spcAft>
              <a:defRPr/>
            </a:pPr>
            <a:r>
              <a:rPr lang="en-US" dirty="0"/>
              <a:t>Many now include heart rate monitors and track intensity of movements.</a:t>
            </a:r>
          </a:p>
        </p:txBody>
      </p:sp>
      <p:sp>
        <p:nvSpPr>
          <p:cNvPr id="4" name="Slide Number Placeholder 3"/>
          <p:cNvSpPr>
            <a:spLocks noGrp="1"/>
          </p:cNvSpPr>
          <p:nvPr>
            <p:ph type="sldNum" sz="quarter" idx="5"/>
          </p:nvPr>
        </p:nvSpPr>
        <p:spPr/>
        <p:txBody>
          <a:bodyPr/>
          <a:lstStyle/>
          <a:p>
            <a:fld id="{29DB8B88-7B19-4444-8C00-276D3F703348}" type="slidenum">
              <a:rPr lang="en-US" smtClean="0"/>
              <a:t>13</a:t>
            </a:fld>
            <a:endParaRPr lang="en-US"/>
          </a:p>
        </p:txBody>
      </p:sp>
    </p:spTree>
    <p:extLst>
      <p:ext uri="{BB962C8B-B14F-4D97-AF65-F5344CB8AC3E}">
        <p14:creationId xmlns:p14="http://schemas.microsoft.com/office/powerpoint/2010/main" val="3934471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Although your goal may focus on just one aspect of fitness, such as being able to bench-press your body weight, a balanced fitness program will include various types of activities, such as aerobics, muscle- and bone-strengthening, balance training, flexibility, and more.</a:t>
            </a:r>
          </a:p>
          <a:p>
            <a:pPr fontAlgn="auto">
              <a:spcBef>
                <a:spcPts val="0"/>
              </a:spcBef>
              <a:spcAft>
                <a:spcPts val="0"/>
              </a:spcAft>
              <a:defRPr/>
            </a:pPr>
            <a:endParaRPr lang="en-US" dirty="0"/>
          </a:p>
          <a:p>
            <a:pPr fontAlgn="auto">
              <a:spcBef>
                <a:spcPts val="0"/>
              </a:spcBef>
              <a:spcAft>
                <a:spcPts val="0"/>
              </a:spcAft>
              <a:defRPr/>
            </a:pPr>
            <a:r>
              <a:rPr lang="en-US" dirty="0"/>
              <a:t>Use the FITT principle explained here.</a:t>
            </a:r>
          </a:p>
        </p:txBody>
      </p:sp>
      <p:sp>
        <p:nvSpPr>
          <p:cNvPr id="4" name="Slide Number Placeholder 3"/>
          <p:cNvSpPr>
            <a:spLocks noGrp="1"/>
          </p:cNvSpPr>
          <p:nvPr>
            <p:ph type="sldNum" sz="quarter" idx="5"/>
          </p:nvPr>
        </p:nvSpPr>
        <p:spPr/>
        <p:txBody>
          <a:bodyPr/>
          <a:lstStyle/>
          <a:p>
            <a:fld id="{29DB8B88-7B19-4444-8C00-276D3F703348}" type="slidenum">
              <a:rPr lang="en-US" smtClean="0"/>
              <a:t>14</a:t>
            </a:fld>
            <a:endParaRPr lang="en-US"/>
          </a:p>
        </p:txBody>
      </p:sp>
    </p:spTree>
    <p:extLst>
      <p:ext uri="{BB962C8B-B14F-4D97-AF65-F5344CB8AC3E}">
        <p14:creationId xmlns:p14="http://schemas.microsoft.com/office/powerpoint/2010/main" val="160453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Table 10-1 summarizes the American College of Sports Medicine (ACSM) recommendations for planning a general fitness program.</a:t>
            </a:r>
          </a:p>
        </p:txBody>
      </p:sp>
      <p:sp>
        <p:nvSpPr>
          <p:cNvPr id="4" name="Slide Number Placeholder 3"/>
          <p:cNvSpPr>
            <a:spLocks noGrp="1"/>
          </p:cNvSpPr>
          <p:nvPr>
            <p:ph type="sldNum" sz="quarter" idx="5"/>
          </p:nvPr>
        </p:nvSpPr>
        <p:spPr/>
        <p:txBody>
          <a:bodyPr/>
          <a:lstStyle/>
          <a:p>
            <a:fld id="{29DB8B88-7B19-4444-8C00-276D3F703348}" type="slidenum">
              <a:rPr lang="en-US" smtClean="0"/>
              <a:t>15</a:t>
            </a:fld>
            <a:endParaRPr lang="en-US"/>
          </a:p>
        </p:txBody>
      </p:sp>
    </p:spTree>
    <p:extLst>
      <p:ext uri="{BB962C8B-B14F-4D97-AF65-F5344CB8AC3E}">
        <p14:creationId xmlns:p14="http://schemas.microsoft.com/office/powerpoint/2010/main" val="3396988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Remember aerobic means “with oxygen.”</a:t>
            </a:r>
          </a:p>
          <a:p>
            <a:pPr fontAlgn="auto">
              <a:spcBef>
                <a:spcPts val="0"/>
              </a:spcBef>
              <a:spcAft>
                <a:spcPts val="0"/>
              </a:spcAft>
              <a:defRPr/>
            </a:pPr>
            <a:r>
              <a:rPr lang="en-US" dirty="0"/>
              <a:t>Aerobic activity is intense enough and long enough to maintain or improve your cardio-respiratory fitness. </a:t>
            </a:r>
          </a:p>
          <a:p>
            <a:pPr fontAlgn="auto">
              <a:spcBef>
                <a:spcPts val="0"/>
              </a:spcBef>
              <a:spcAft>
                <a:spcPts val="0"/>
              </a:spcAft>
              <a:defRPr/>
            </a:pPr>
            <a:r>
              <a:rPr lang="en-US" dirty="0"/>
              <a:t>Listed here are the three components of aerobic activity: </a:t>
            </a:r>
          </a:p>
          <a:p>
            <a:pPr marL="228600" indent="-228600" fontAlgn="auto">
              <a:spcBef>
                <a:spcPts val="0"/>
              </a:spcBef>
              <a:spcAft>
                <a:spcPts val="0"/>
              </a:spcAft>
              <a:buAutoNum type="arabicParenBoth"/>
              <a:defRPr/>
            </a:pPr>
            <a:r>
              <a:rPr lang="en-US" dirty="0"/>
              <a:t>Intensity or how hard a person works to complete the activity (usually described as moderate or vigorous). Ways to determine intensity, MHR and RPE  are listed here.</a:t>
            </a:r>
          </a:p>
          <a:p>
            <a:pPr marL="228600" indent="-228600" fontAlgn="auto">
              <a:spcBef>
                <a:spcPts val="0"/>
              </a:spcBef>
              <a:spcAft>
                <a:spcPts val="0"/>
              </a:spcAft>
              <a:buAutoNum type="arabicParenBoth"/>
              <a:defRPr/>
            </a:pPr>
            <a:r>
              <a:rPr lang="en-US" dirty="0"/>
              <a:t>frequency or how often a person engages in aerobic activity; and </a:t>
            </a:r>
          </a:p>
          <a:p>
            <a:pPr marL="228600" indent="-228600" fontAlgn="auto">
              <a:spcBef>
                <a:spcPts val="0"/>
              </a:spcBef>
              <a:spcAft>
                <a:spcPts val="0"/>
              </a:spcAft>
              <a:buAutoNum type="arabicParenBoth"/>
              <a:defRPr/>
            </a:pPr>
            <a:r>
              <a:rPr lang="en-US" dirty="0"/>
              <a:t>duration or how long a person engages in the activity for one session. </a:t>
            </a:r>
          </a:p>
          <a:p>
            <a:pPr fontAlgn="auto">
              <a:spcBef>
                <a:spcPts val="0"/>
              </a:spcBef>
              <a:spcAft>
                <a:spcPts val="0"/>
              </a:spcAft>
              <a:defRPr/>
            </a:pPr>
            <a:r>
              <a:rPr lang="en-US" dirty="0"/>
              <a:t>The ability to perform aerobic activity depends on the health of your heart and lungs—the organ systems that provide oxygen to the cells of the body. </a:t>
            </a:r>
          </a:p>
          <a:p>
            <a:pPr fontAlgn="auto">
              <a:spcBef>
                <a:spcPts val="0"/>
              </a:spcBef>
              <a:spcAft>
                <a:spcPts val="0"/>
              </a:spcAft>
              <a:defRPr/>
            </a:pPr>
            <a:r>
              <a:rPr lang="en-US" dirty="0"/>
              <a:t>Aerobic activities usually form the backbone of a fitness program. </a:t>
            </a:r>
          </a:p>
          <a:p>
            <a:pPr fontAlgn="auto">
              <a:spcBef>
                <a:spcPts val="0"/>
              </a:spcBef>
              <a:spcAft>
                <a:spcPts val="0"/>
              </a:spcAft>
              <a:defRPr/>
            </a:pPr>
            <a:r>
              <a:rPr lang="en-US" dirty="0"/>
              <a:t>Indeed, many of the benefits of fitness are direct effects of aerobic training. </a:t>
            </a:r>
          </a:p>
        </p:txBody>
      </p:sp>
      <p:sp>
        <p:nvSpPr>
          <p:cNvPr id="4" name="Slide Number Placeholder 3"/>
          <p:cNvSpPr>
            <a:spLocks noGrp="1"/>
          </p:cNvSpPr>
          <p:nvPr>
            <p:ph type="sldNum" sz="quarter" idx="5"/>
          </p:nvPr>
        </p:nvSpPr>
        <p:spPr/>
        <p:txBody>
          <a:bodyPr/>
          <a:lstStyle/>
          <a:p>
            <a:fld id="{29DB8B88-7B19-4444-8C00-276D3F703348}" type="slidenum">
              <a:rPr lang="en-US" smtClean="0"/>
              <a:t>16</a:t>
            </a:fld>
            <a:endParaRPr lang="en-US"/>
          </a:p>
        </p:txBody>
      </p:sp>
    </p:spTree>
    <p:extLst>
      <p:ext uri="{BB962C8B-B14F-4D97-AF65-F5344CB8AC3E}">
        <p14:creationId xmlns:p14="http://schemas.microsoft.com/office/powerpoint/2010/main" val="1679614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Measuring Your Heart Rate </a:t>
            </a:r>
          </a:p>
          <a:p>
            <a:pPr fontAlgn="auto">
              <a:spcBef>
                <a:spcPts val="0"/>
              </a:spcBef>
              <a:spcAft>
                <a:spcPts val="0"/>
              </a:spcAft>
              <a:defRPr/>
            </a:pPr>
            <a:r>
              <a:rPr lang="en-US" dirty="0"/>
              <a:t>Most wearable fitness trackers now contain automatic heart rate monitors. </a:t>
            </a:r>
          </a:p>
          <a:p>
            <a:pPr fontAlgn="auto">
              <a:spcBef>
                <a:spcPts val="0"/>
              </a:spcBef>
              <a:spcAft>
                <a:spcPts val="0"/>
              </a:spcAft>
              <a:defRPr/>
            </a:pPr>
            <a:r>
              <a:rPr lang="en-US" dirty="0"/>
              <a:t>If you do not own one, you can manually check your heart rate by following the following steps shown here.</a:t>
            </a:r>
          </a:p>
          <a:p>
            <a:pPr fontAlgn="auto">
              <a:spcBef>
                <a:spcPts val="0"/>
              </a:spcBef>
              <a:spcAft>
                <a:spcPts val="0"/>
              </a:spcAft>
              <a:defRPr/>
            </a:pPr>
            <a:endParaRPr lang="en-US" dirty="0"/>
          </a:p>
          <a:p>
            <a:pPr fontAlgn="auto">
              <a:spcBef>
                <a:spcPts val="0"/>
              </a:spcBef>
              <a:spcAft>
                <a:spcPts val="0"/>
              </a:spcAft>
              <a:defRPr/>
            </a:pPr>
            <a:r>
              <a:rPr lang="en-US" dirty="0"/>
              <a:t>1. Stop and count your heartbeats for 10 seconds.</a:t>
            </a:r>
          </a:p>
          <a:p>
            <a:pPr fontAlgn="auto">
              <a:spcBef>
                <a:spcPts val="0"/>
              </a:spcBef>
              <a:spcAft>
                <a:spcPts val="0"/>
              </a:spcAft>
              <a:defRPr/>
            </a:pPr>
            <a:r>
              <a:rPr lang="en-US" dirty="0"/>
              <a:t>2. Multiply that number by 6 to determine your heartbeats per minute.</a:t>
            </a:r>
          </a:p>
        </p:txBody>
      </p:sp>
      <p:sp>
        <p:nvSpPr>
          <p:cNvPr id="4" name="Slide Number Placeholder 3"/>
          <p:cNvSpPr>
            <a:spLocks noGrp="1"/>
          </p:cNvSpPr>
          <p:nvPr>
            <p:ph type="sldNum" sz="quarter" idx="5"/>
          </p:nvPr>
        </p:nvSpPr>
        <p:spPr/>
        <p:txBody>
          <a:bodyPr/>
          <a:lstStyle/>
          <a:p>
            <a:fld id="{29DB8B88-7B19-4444-8C00-276D3F703348}" type="slidenum">
              <a:rPr lang="en-US" smtClean="0"/>
              <a:t>17</a:t>
            </a:fld>
            <a:endParaRPr lang="en-US"/>
          </a:p>
        </p:txBody>
      </p:sp>
    </p:spTree>
    <p:extLst>
      <p:ext uri="{BB962C8B-B14F-4D97-AF65-F5344CB8AC3E}">
        <p14:creationId xmlns:p14="http://schemas.microsoft.com/office/powerpoint/2010/main" val="2111844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FIGURE 10-2 is a chart for heart rate training. This chart shows the number of heartbeats per minute that corresponds to various exercise intensities.</a:t>
            </a:r>
          </a:p>
          <a:p>
            <a:pPr fontAlgn="auto">
              <a:spcBef>
                <a:spcPts val="0"/>
              </a:spcBef>
              <a:spcAft>
                <a:spcPts val="0"/>
              </a:spcAft>
              <a:defRPr/>
            </a:pPr>
            <a:endParaRPr lang="en-US" dirty="0"/>
          </a:p>
          <a:p>
            <a:pPr fontAlgn="auto">
              <a:spcBef>
                <a:spcPts val="0"/>
              </a:spcBef>
              <a:spcAft>
                <a:spcPts val="0"/>
              </a:spcAft>
              <a:defRPr/>
            </a:pPr>
            <a:r>
              <a:rPr lang="en-US" dirty="0"/>
              <a:t>To Calculate Your Target Heart Rate</a:t>
            </a:r>
          </a:p>
          <a:p>
            <a:pPr fontAlgn="auto">
              <a:spcBef>
                <a:spcPts val="0"/>
              </a:spcBef>
              <a:spcAft>
                <a:spcPts val="0"/>
              </a:spcAft>
              <a:defRPr/>
            </a:pPr>
            <a:r>
              <a:rPr lang="en-US" dirty="0"/>
              <a:t>1. Determine your age-predicted maximum heart rate, MHR, using Fig. 10-2, but subtracting your age from 220:</a:t>
            </a:r>
          </a:p>
          <a:p>
            <a:pPr fontAlgn="auto">
              <a:spcBef>
                <a:spcPts val="0"/>
              </a:spcBef>
              <a:spcAft>
                <a:spcPts val="0"/>
              </a:spcAft>
              <a:defRPr/>
            </a:pPr>
            <a:r>
              <a:rPr lang="en-US" dirty="0"/>
              <a:t>For a 20-year-old person, MHR equals 200 beats per minute (220 −  20 (age) = 200 beats per minute (bpm). </a:t>
            </a:r>
          </a:p>
          <a:p>
            <a:pPr fontAlgn="auto">
              <a:spcBef>
                <a:spcPts val="0"/>
              </a:spcBef>
              <a:spcAft>
                <a:spcPts val="0"/>
              </a:spcAft>
              <a:defRPr/>
            </a:pPr>
            <a:r>
              <a:rPr lang="en-US" dirty="0"/>
              <a:t>2. At the initiation of an aerobic exercise program, aim for about 50% to 70% of MHR as a target heart rate (THR):</a:t>
            </a:r>
          </a:p>
          <a:p>
            <a:pPr fontAlgn="auto">
              <a:spcBef>
                <a:spcPts val="0"/>
              </a:spcBef>
              <a:spcAft>
                <a:spcPts val="0"/>
              </a:spcAft>
              <a:defRPr/>
            </a:pPr>
            <a:r>
              <a:rPr lang="en-US" dirty="0"/>
              <a:t>200 bpm × 0.5 (50%) = 100 bmp</a:t>
            </a:r>
          </a:p>
          <a:p>
            <a:pPr fontAlgn="auto">
              <a:spcBef>
                <a:spcPts val="0"/>
              </a:spcBef>
              <a:spcAft>
                <a:spcPts val="0"/>
              </a:spcAft>
              <a:defRPr/>
            </a:pPr>
            <a:r>
              <a:rPr lang="en-US" dirty="0"/>
              <a:t>200 bpm MHR × 0.7 (70%) = 140 bpm</a:t>
            </a:r>
          </a:p>
          <a:p>
            <a:pPr fontAlgn="auto">
              <a:spcBef>
                <a:spcPts val="0"/>
              </a:spcBef>
              <a:spcAft>
                <a:spcPts val="0"/>
              </a:spcAft>
              <a:defRPr/>
            </a:pPr>
            <a:r>
              <a:rPr lang="en-US" dirty="0"/>
              <a:t>As you progress and become more physically fit, you can work up to a higher THR. For inter-mediate exercisers, 60% to 75% of MHR is recommended. For trained exercisers, 70% to 85% MHR is suitable.</a:t>
            </a:r>
          </a:p>
        </p:txBody>
      </p:sp>
      <p:sp>
        <p:nvSpPr>
          <p:cNvPr id="4" name="Slide Number Placeholder 3"/>
          <p:cNvSpPr>
            <a:spLocks noGrp="1"/>
          </p:cNvSpPr>
          <p:nvPr>
            <p:ph type="sldNum" sz="quarter" idx="5"/>
          </p:nvPr>
        </p:nvSpPr>
        <p:spPr/>
        <p:txBody>
          <a:bodyPr/>
          <a:lstStyle/>
          <a:p>
            <a:fld id="{29DB8B88-7B19-4444-8C00-276D3F703348}" type="slidenum">
              <a:rPr lang="en-US" smtClean="0"/>
              <a:t>18</a:t>
            </a:fld>
            <a:endParaRPr lang="en-US"/>
          </a:p>
        </p:txBody>
      </p:sp>
    </p:spTree>
    <p:extLst>
      <p:ext uri="{BB962C8B-B14F-4D97-AF65-F5344CB8AC3E}">
        <p14:creationId xmlns:p14="http://schemas.microsoft.com/office/powerpoint/2010/main" val="3061495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FIGURE 10-3 diagrams the Rating of Perceived Exertion Scale. </a:t>
            </a:r>
          </a:p>
          <a:p>
            <a:pPr fontAlgn="auto">
              <a:spcBef>
                <a:spcPts val="0"/>
              </a:spcBef>
              <a:spcAft>
                <a:spcPts val="0"/>
              </a:spcAft>
              <a:defRPr/>
            </a:pPr>
            <a:r>
              <a:rPr lang="en-US" dirty="0"/>
              <a:t>When engaging in physical activity, a rating of a 5 or 6 produces noticeable increases in breathing rate and heart rate. </a:t>
            </a:r>
          </a:p>
          <a:p>
            <a:pPr fontAlgn="auto">
              <a:spcBef>
                <a:spcPts val="0"/>
              </a:spcBef>
              <a:spcAft>
                <a:spcPts val="0"/>
              </a:spcAft>
              <a:defRPr/>
            </a:pPr>
            <a:r>
              <a:rPr lang="en-US" dirty="0"/>
              <a:t>A level of 7 or 8 produces large increases in a person’s breathing and heart rate.</a:t>
            </a:r>
          </a:p>
        </p:txBody>
      </p:sp>
      <p:sp>
        <p:nvSpPr>
          <p:cNvPr id="4" name="Slide Number Placeholder 3"/>
          <p:cNvSpPr>
            <a:spLocks noGrp="1"/>
          </p:cNvSpPr>
          <p:nvPr>
            <p:ph type="sldNum" sz="quarter" idx="5"/>
          </p:nvPr>
        </p:nvSpPr>
        <p:spPr/>
        <p:txBody>
          <a:bodyPr/>
          <a:lstStyle/>
          <a:p>
            <a:fld id="{29DB8B88-7B19-4444-8C00-276D3F703348}" type="slidenum">
              <a:rPr lang="en-US" smtClean="0"/>
              <a:t>19</a:t>
            </a:fld>
            <a:endParaRPr lang="en-US"/>
          </a:p>
        </p:txBody>
      </p:sp>
    </p:spTree>
    <p:extLst>
      <p:ext uri="{BB962C8B-B14F-4D97-AF65-F5344CB8AC3E}">
        <p14:creationId xmlns:p14="http://schemas.microsoft.com/office/powerpoint/2010/main" val="285845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will talk about the Physical Activity Guidelines and the benefits of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We're going to start with a general idea of physical activity and then move towards the really specific athlete-oriented sports nutrition advice. </a:t>
            </a:r>
          </a:p>
        </p:txBody>
      </p:sp>
      <p:sp>
        <p:nvSpPr>
          <p:cNvPr id="4" name="Slide Number Placeholder 3"/>
          <p:cNvSpPr>
            <a:spLocks noGrp="1"/>
          </p:cNvSpPr>
          <p:nvPr>
            <p:ph type="sldNum" sz="quarter" idx="5"/>
          </p:nvPr>
        </p:nvSpPr>
        <p:spPr/>
        <p:txBody>
          <a:bodyPr/>
          <a:lstStyle/>
          <a:p>
            <a:fld id="{29DB8B88-7B19-4444-8C00-276D3F703348}" type="slidenum">
              <a:rPr lang="en-US" smtClean="0"/>
              <a:t>2</a:t>
            </a:fld>
            <a:endParaRPr lang="en-US"/>
          </a:p>
        </p:txBody>
      </p:sp>
    </p:spTree>
    <p:extLst>
      <p:ext uri="{BB962C8B-B14F-4D97-AF65-F5344CB8AC3E}">
        <p14:creationId xmlns:p14="http://schemas.microsoft.com/office/powerpoint/2010/main" val="1953969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Muscular strength refers to the maximal force a muscle can exert against a load at one time. </a:t>
            </a:r>
          </a:p>
          <a:p>
            <a:pPr fontAlgn="auto">
              <a:spcBef>
                <a:spcPts val="0"/>
              </a:spcBef>
              <a:spcAft>
                <a:spcPts val="0"/>
              </a:spcAft>
              <a:defRPr/>
            </a:pPr>
            <a:r>
              <a:rPr lang="en-US" dirty="0"/>
              <a:t>Muscular endurance refers to the ability of the muscle to perform repeated, sub-maximal contractions over time without becoming fatigued. An athlete training for muscular endurance may bench-press 80 to 100 pounds for several sets of 8 to 12 repetitions. </a:t>
            </a:r>
          </a:p>
          <a:p>
            <a:pPr fontAlgn="auto">
              <a:spcBef>
                <a:spcPts val="0"/>
              </a:spcBef>
              <a:spcAft>
                <a:spcPts val="0"/>
              </a:spcAft>
              <a:defRPr/>
            </a:pPr>
            <a:r>
              <a:rPr lang="en-US" dirty="0"/>
              <a:t>Both muscular strength and endurance are important aspects of muscular fitness that relate to health for athletes of all levels. </a:t>
            </a:r>
          </a:p>
          <a:p>
            <a:pPr fontAlgn="auto">
              <a:spcBef>
                <a:spcPts val="0"/>
              </a:spcBef>
              <a:spcAft>
                <a:spcPts val="0"/>
              </a:spcAft>
              <a:defRPr/>
            </a:pPr>
            <a:r>
              <a:rPr lang="en-US" dirty="0"/>
              <a:t>Muscular power combines strength with speed for explosive movements such as jumping or throwing. </a:t>
            </a:r>
          </a:p>
          <a:p>
            <a:pPr fontAlgn="auto">
              <a:spcBef>
                <a:spcPts val="0"/>
              </a:spcBef>
              <a:spcAft>
                <a:spcPts val="0"/>
              </a:spcAft>
              <a:defRPr/>
            </a:pPr>
            <a:r>
              <a:rPr lang="en-US" dirty="0"/>
              <a:t>Power is a crucial aspect of muscular fitness for many athletes. </a:t>
            </a:r>
          </a:p>
          <a:p>
            <a:pPr fontAlgn="auto">
              <a:spcBef>
                <a:spcPts val="0"/>
              </a:spcBef>
              <a:spcAft>
                <a:spcPts val="0"/>
              </a:spcAft>
              <a:defRPr/>
            </a:pPr>
            <a:endParaRPr lang="en-US" dirty="0"/>
          </a:p>
          <a:p>
            <a:pPr fontAlgn="auto">
              <a:spcBef>
                <a:spcPts val="0"/>
              </a:spcBef>
              <a:spcAft>
                <a:spcPts val="0"/>
              </a:spcAft>
              <a:defRPr/>
            </a:pPr>
            <a:r>
              <a:rPr lang="en-US" dirty="0"/>
              <a:t>The Physical Activity Guidelines recommend including muscle-strengthening </a:t>
            </a:r>
            <a:r>
              <a:rPr lang="en-US" dirty="0" err="1"/>
              <a:t>activi</a:t>
            </a:r>
            <a:r>
              <a:rPr lang="en-US" dirty="0"/>
              <a:t>-ties in your fitness program on at least 2 to 3 nonconsecutive days per week</a:t>
            </a:r>
          </a:p>
        </p:txBody>
      </p:sp>
      <p:sp>
        <p:nvSpPr>
          <p:cNvPr id="4" name="Slide Number Placeholder 3"/>
          <p:cNvSpPr>
            <a:spLocks noGrp="1"/>
          </p:cNvSpPr>
          <p:nvPr>
            <p:ph type="sldNum" sz="quarter" idx="5"/>
          </p:nvPr>
        </p:nvSpPr>
        <p:spPr/>
        <p:txBody>
          <a:bodyPr/>
          <a:lstStyle/>
          <a:p>
            <a:fld id="{29DB8B88-7B19-4444-8C00-276D3F703348}" type="slidenum">
              <a:rPr lang="en-US" smtClean="0"/>
              <a:t>20</a:t>
            </a:fld>
            <a:endParaRPr lang="en-US"/>
          </a:p>
        </p:txBody>
      </p:sp>
    </p:spTree>
    <p:extLst>
      <p:ext uri="{BB962C8B-B14F-4D97-AF65-F5344CB8AC3E}">
        <p14:creationId xmlns:p14="http://schemas.microsoft.com/office/powerpoint/2010/main" val="2415628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Flexibility is an often overlooked aspect of physical health and tends to decline with age. </a:t>
            </a:r>
          </a:p>
          <a:p>
            <a:pPr fontAlgn="auto">
              <a:spcBef>
                <a:spcPts val="0"/>
              </a:spcBef>
              <a:spcAft>
                <a:spcPts val="0"/>
              </a:spcAft>
              <a:defRPr/>
            </a:pPr>
            <a:r>
              <a:rPr lang="en-US" dirty="0"/>
              <a:t>Flexibility, often called stretching, refers to the ability to move a joint through its full range of motion.</a:t>
            </a:r>
          </a:p>
        </p:txBody>
      </p:sp>
      <p:sp>
        <p:nvSpPr>
          <p:cNvPr id="4" name="Slide Number Placeholder 3"/>
          <p:cNvSpPr>
            <a:spLocks noGrp="1"/>
          </p:cNvSpPr>
          <p:nvPr>
            <p:ph type="sldNum" sz="quarter" idx="5"/>
          </p:nvPr>
        </p:nvSpPr>
        <p:spPr/>
        <p:txBody>
          <a:bodyPr/>
          <a:lstStyle/>
          <a:p>
            <a:fld id="{29DB8B88-7B19-4444-8C00-276D3F703348}" type="slidenum">
              <a:rPr lang="en-US" smtClean="0"/>
              <a:t>21</a:t>
            </a:fld>
            <a:endParaRPr lang="en-US"/>
          </a:p>
        </p:txBody>
      </p:sp>
    </p:spTree>
    <p:extLst>
      <p:ext uri="{BB962C8B-B14F-4D97-AF65-F5344CB8AC3E}">
        <p14:creationId xmlns:p14="http://schemas.microsoft.com/office/powerpoint/2010/main" val="122359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FIGURE 10-4 shows a sample fitness plan. </a:t>
            </a:r>
          </a:p>
          <a:p>
            <a:pPr fontAlgn="auto">
              <a:spcBef>
                <a:spcPts val="0"/>
              </a:spcBef>
              <a:spcAft>
                <a:spcPts val="0"/>
              </a:spcAft>
              <a:defRPr/>
            </a:pPr>
            <a:r>
              <a:rPr lang="en-US" dirty="0"/>
              <a:t>This fitness plan incorporates aerobic, strength, and flexibility exercises.</a:t>
            </a:r>
          </a:p>
        </p:txBody>
      </p:sp>
      <p:sp>
        <p:nvSpPr>
          <p:cNvPr id="4" name="Slide Number Placeholder 3"/>
          <p:cNvSpPr>
            <a:spLocks noGrp="1"/>
          </p:cNvSpPr>
          <p:nvPr>
            <p:ph type="sldNum" sz="quarter" idx="5"/>
          </p:nvPr>
        </p:nvSpPr>
        <p:spPr/>
        <p:txBody>
          <a:bodyPr/>
          <a:lstStyle/>
          <a:p>
            <a:fld id="{29DB8B88-7B19-4444-8C00-276D3F703348}" type="slidenum">
              <a:rPr lang="en-US" smtClean="0"/>
              <a:t>22</a:t>
            </a:fld>
            <a:endParaRPr lang="en-US"/>
          </a:p>
        </p:txBody>
      </p:sp>
    </p:spTree>
    <p:extLst>
      <p:ext uri="{BB962C8B-B14F-4D97-AF65-F5344CB8AC3E}">
        <p14:creationId xmlns:p14="http://schemas.microsoft.com/office/powerpoint/2010/main" val="2949366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It is important to plan for adequate warm-up and cool-down periods as part of your physical activity routine. </a:t>
            </a:r>
          </a:p>
          <a:p>
            <a:pPr fontAlgn="auto">
              <a:spcBef>
                <a:spcPts val="0"/>
              </a:spcBef>
              <a:spcAft>
                <a:spcPts val="0"/>
              </a:spcAft>
              <a:defRPr/>
            </a:pPr>
            <a:r>
              <a:rPr lang="en-US" dirty="0"/>
              <a:t>Begin by warming up with low-intensity exercises, such as walking, slow jogging, or any low-intensity performance of the anticipated activity. </a:t>
            </a:r>
          </a:p>
          <a:p>
            <a:pPr fontAlgn="auto">
              <a:spcBef>
                <a:spcPts val="0"/>
              </a:spcBef>
              <a:spcAft>
                <a:spcPts val="0"/>
              </a:spcAft>
              <a:defRPr/>
            </a:pPr>
            <a:endParaRPr lang="en-US" dirty="0"/>
          </a:p>
          <a:p>
            <a:pPr fontAlgn="auto">
              <a:spcBef>
                <a:spcPts val="0"/>
              </a:spcBef>
              <a:spcAft>
                <a:spcPts val="0"/>
              </a:spcAft>
              <a:defRPr/>
            </a:pPr>
            <a:r>
              <a:rPr lang="en-US" dirty="0"/>
              <a:t>During cool-down, slow down to low-intensity activity followed by stretching. </a:t>
            </a:r>
          </a:p>
          <a:p>
            <a:pPr fontAlgn="auto">
              <a:spcBef>
                <a:spcPts val="0"/>
              </a:spcBef>
              <a:spcAft>
                <a:spcPts val="0"/>
              </a:spcAft>
              <a:defRPr/>
            </a:pPr>
            <a:r>
              <a:rPr lang="en-US" dirty="0"/>
              <a:t>It is appropriate to do the same physical activities performed during warm-up. </a:t>
            </a:r>
          </a:p>
          <a:p>
            <a:pPr fontAlgn="auto">
              <a:spcBef>
                <a:spcPts val="0"/>
              </a:spcBef>
              <a:spcAft>
                <a:spcPts val="0"/>
              </a:spcAft>
              <a:defRPr/>
            </a:pPr>
            <a:endParaRPr lang="en-US" dirty="0"/>
          </a:p>
          <a:p>
            <a:pPr fontAlgn="auto">
              <a:spcBef>
                <a:spcPts val="0"/>
              </a:spcBef>
              <a:spcAft>
                <a:spcPts val="0"/>
              </a:spcAft>
              <a:defRPr/>
            </a:pPr>
            <a:r>
              <a:rPr lang="en-US" dirty="0"/>
              <a:t>Although the cool-down does not actually prevent muscle soreness, it does reduce the dizziness or light-headedness that can occur with an abrupt end to a vigorous workout.</a:t>
            </a:r>
          </a:p>
        </p:txBody>
      </p:sp>
      <p:sp>
        <p:nvSpPr>
          <p:cNvPr id="4" name="Slide Number Placeholder 3"/>
          <p:cNvSpPr>
            <a:spLocks noGrp="1"/>
          </p:cNvSpPr>
          <p:nvPr>
            <p:ph type="sldNum" sz="quarter" idx="5"/>
          </p:nvPr>
        </p:nvSpPr>
        <p:spPr/>
        <p:txBody>
          <a:bodyPr/>
          <a:lstStyle/>
          <a:p>
            <a:fld id="{29DB8B88-7B19-4444-8C00-276D3F703348}" type="slidenum">
              <a:rPr lang="en-US" smtClean="0"/>
              <a:t>23</a:t>
            </a:fld>
            <a:endParaRPr lang="en-US"/>
          </a:p>
        </p:txBody>
      </p:sp>
    </p:spTree>
    <p:extLst>
      <p:ext uri="{BB962C8B-B14F-4D97-AF65-F5344CB8AC3E}">
        <p14:creationId xmlns:p14="http://schemas.microsoft.com/office/powerpoint/2010/main" val="618946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Even after all the effort of assessing baseline fitness, setting goals, designing a program, and getting started, it turns out that maintaining a physical activity program may be the hardest part! </a:t>
            </a:r>
          </a:p>
          <a:p>
            <a:pPr fontAlgn="auto">
              <a:spcBef>
                <a:spcPts val="0"/>
              </a:spcBef>
              <a:spcAft>
                <a:spcPts val="0"/>
              </a:spcAft>
              <a:defRPr/>
            </a:pPr>
            <a:r>
              <a:rPr lang="en-US" dirty="0"/>
              <a:t>To stick with a fitness program, follow the recommendations listed here.</a:t>
            </a:r>
          </a:p>
        </p:txBody>
      </p:sp>
      <p:sp>
        <p:nvSpPr>
          <p:cNvPr id="4" name="Slide Number Placeholder 3"/>
          <p:cNvSpPr>
            <a:spLocks noGrp="1"/>
          </p:cNvSpPr>
          <p:nvPr>
            <p:ph type="sldNum" sz="quarter" idx="5"/>
          </p:nvPr>
        </p:nvSpPr>
        <p:spPr/>
        <p:txBody>
          <a:bodyPr/>
          <a:lstStyle/>
          <a:p>
            <a:fld id="{29DB8B88-7B19-4444-8C00-276D3F703348}" type="slidenum">
              <a:rPr lang="en-US" smtClean="0"/>
              <a:t>24</a:t>
            </a:fld>
            <a:endParaRPr lang="en-US"/>
          </a:p>
        </p:txBody>
      </p:sp>
    </p:spTree>
    <p:extLst>
      <p:ext uri="{BB962C8B-B14F-4D97-AF65-F5344CB8AC3E}">
        <p14:creationId xmlns:p14="http://schemas.microsoft.com/office/powerpoint/2010/main" val="937287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endParaRPr lang="en-US" dirty="0"/>
          </a:p>
        </p:txBody>
      </p:sp>
      <p:sp>
        <p:nvSpPr>
          <p:cNvPr id="4" name="Slide Number Placeholder 3"/>
          <p:cNvSpPr>
            <a:spLocks noGrp="1"/>
          </p:cNvSpPr>
          <p:nvPr>
            <p:ph type="sldNum" sz="quarter" idx="5"/>
          </p:nvPr>
        </p:nvSpPr>
        <p:spPr/>
        <p:txBody>
          <a:bodyPr/>
          <a:lstStyle/>
          <a:p>
            <a:fld id="{29DB8B88-7B19-4444-8C00-276D3F703348}" type="slidenum">
              <a:rPr lang="en-US" smtClean="0"/>
              <a:t>25</a:t>
            </a:fld>
            <a:endParaRPr lang="en-US"/>
          </a:p>
        </p:txBody>
      </p:sp>
    </p:spTree>
    <p:extLst>
      <p:ext uri="{BB962C8B-B14F-4D97-AF65-F5344CB8AC3E}">
        <p14:creationId xmlns:p14="http://schemas.microsoft.com/office/powerpoint/2010/main" val="3283799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energy currency of the cells is adenosine triphosphate (ATP).</a:t>
            </a:r>
          </a:p>
          <a:p>
            <a:r>
              <a:rPr lang="en-US" altLang="en-US" dirty="0"/>
              <a:t>Chemical energy is stored in the bonds that hold the carbons, oxygens, and hydrogens together in the macronutrients: carbohydrates, fats, and proteins in foods you eat. </a:t>
            </a:r>
          </a:p>
          <a:p>
            <a:endParaRPr lang="en-US" altLang="en-US" dirty="0"/>
          </a:p>
          <a:p>
            <a:r>
              <a:rPr lang="en-US" altLang="en-US" dirty="0"/>
              <a:t>Our cells must break down the bonds in these compounds, which releases chemical energy, and then we use that chemical energy to make ATP.  </a:t>
            </a:r>
          </a:p>
          <a:p>
            <a:r>
              <a:rPr lang="en-US" altLang="en-US" dirty="0"/>
              <a:t>Cells can then use ATP to power cellular activities. </a:t>
            </a:r>
          </a:p>
          <a:p>
            <a:r>
              <a:rPr lang="en-US" altLang="en-US" dirty="0"/>
              <a:t>Carbohydrates, fats, and proteins have valuable energy, but it is not usable by human cells until it is converted to ATP – the energy currency of our cells.  </a:t>
            </a:r>
          </a:p>
          <a:p>
            <a:pPr fontAlgn="auto">
              <a:spcBef>
                <a:spcPts val="0"/>
              </a:spcBef>
              <a:spcAft>
                <a:spcPts val="0"/>
              </a:spcAft>
              <a:defRPr/>
            </a:pPr>
            <a:r>
              <a:rPr lang="en-US" dirty="0"/>
              <a:t>Only a small amount is stored as ATP.</a:t>
            </a:r>
          </a:p>
        </p:txBody>
      </p:sp>
      <p:sp>
        <p:nvSpPr>
          <p:cNvPr id="4" name="Slide Number Placeholder 3"/>
          <p:cNvSpPr>
            <a:spLocks noGrp="1"/>
          </p:cNvSpPr>
          <p:nvPr>
            <p:ph type="sldNum" sz="quarter" idx="5"/>
          </p:nvPr>
        </p:nvSpPr>
        <p:spPr/>
        <p:txBody>
          <a:bodyPr/>
          <a:lstStyle/>
          <a:p>
            <a:fld id="{29DB8B88-7B19-4444-8C00-276D3F703348}" type="slidenum">
              <a:rPr lang="en-US" smtClean="0"/>
              <a:t>26</a:t>
            </a:fld>
            <a:endParaRPr lang="en-US"/>
          </a:p>
        </p:txBody>
      </p:sp>
    </p:spTree>
    <p:extLst>
      <p:ext uri="{BB962C8B-B14F-4D97-AF65-F5344CB8AC3E}">
        <p14:creationId xmlns:p14="http://schemas.microsoft.com/office/powerpoint/2010/main" val="1528198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Energy can be supplied through anaerobically, without use of oxygen.</a:t>
            </a:r>
          </a:p>
          <a:p>
            <a:pPr fontAlgn="auto">
              <a:spcBef>
                <a:spcPts val="0"/>
              </a:spcBef>
              <a:spcAft>
                <a:spcPts val="0"/>
              </a:spcAft>
              <a:defRPr/>
            </a:pPr>
            <a:r>
              <a:rPr lang="en-US" dirty="0"/>
              <a:t>First is the stored ATP.</a:t>
            </a:r>
          </a:p>
          <a:p>
            <a:pPr fontAlgn="auto">
              <a:spcBef>
                <a:spcPts val="0"/>
              </a:spcBef>
              <a:spcAft>
                <a:spcPts val="0"/>
              </a:spcAft>
              <a:defRPr/>
            </a:pPr>
            <a:r>
              <a:rPr lang="en-US" dirty="0"/>
              <a:t>As soon as ATP stored in muscle cells begins to be used, another high-energy compound, phosphocreatine (</a:t>
            </a:r>
            <a:r>
              <a:rPr lang="en-US" dirty="0" err="1"/>
              <a:t>PCr</a:t>
            </a:r>
            <a:r>
              <a:rPr lang="en-US" dirty="0"/>
              <a:t>), is used to resupply ATP. </a:t>
            </a:r>
          </a:p>
          <a:p>
            <a:pPr fontAlgn="auto">
              <a:spcBef>
                <a:spcPts val="0"/>
              </a:spcBef>
              <a:spcAft>
                <a:spcPts val="0"/>
              </a:spcAft>
              <a:defRPr/>
            </a:pPr>
            <a:r>
              <a:rPr lang="en-US" dirty="0"/>
              <a:t>Finally glucose can been broken down anaerobically to generate a small amount of ATP.</a:t>
            </a:r>
          </a:p>
        </p:txBody>
      </p:sp>
      <p:sp>
        <p:nvSpPr>
          <p:cNvPr id="4" name="Slide Number Placeholder 3"/>
          <p:cNvSpPr>
            <a:spLocks noGrp="1"/>
          </p:cNvSpPr>
          <p:nvPr>
            <p:ph type="sldNum" sz="quarter" idx="5"/>
          </p:nvPr>
        </p:nvSpPr>
        <p:spPr/>
        <p:txBody>
          <a:bodyPr/>
          <a:lstStyle/>
          <a:p>
            <a:fld id="{29DB8B88-7B19-4444-8C00-276D3F703348}" type="slidenum">
              <a:rPr lang="en-US" smtClean="0"/>
              <a:t>27</a:t>
            </a:fld>
            <a:endParaRPr lang="en-US"/>
          </a:p>
        </p:txBody>
      </p:sp>
    </p:spTree>
    <p:extLst>
      <p:ext uri="{BB962C8B-B14F-4D97-AF65-F5344CB8AC3E}">
        <p14:creationId xmlns:p14="http://schemas.microsoft.com/office/powerpoint/2010/main" val="876175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diagram of adenosine triphosphate is shown here on this slide. We can see that there are three phosphates at one end of this molecule. The bonds between the phosphate molecules are high-energy bonds. When we break down the chemical structures of carbs, fats, or proteins to release chemical energy, that chemical energy can be stored in these high-energy bonds between the phosphate molecules of ATP. Then, when our cells break off a phosphate from ATP, we can use that chemical energy to do work, like muscle contraction or pumping ions across cell membranes. </a:t>
            </a:r>
          </a:p>
          <a:p>
            <a:r>
              <a:rPr lang="en-US" altLang="en-US" dirty="0"/>
              <a:t>When our cells break off a phosphate group from ATP, what is left is a molecule called adenosine diphosphate (ADP). All the time, our cells are constantly breaking down ATP to ADP to release chemical energy, then they use food energy to rebuild ATP from ADP. </a:t>
            </a:r>
          </a:p>
          <a:p>
            <a:endParaRPr lang="en-US" altLang="en-US" dirty="0"/>
          </a:p>
          <a:p>
            <a:r>
              <a:rPr lang="en-US" altLang="en-US" dirty="0"/>
              <a:t>Most of the time, there is a small amount of ATP in our cells, ready to yield energy for cellular tasks, like muscle contraction during physical activity. ATP is an immediate source of energy, but it doesn’t last very long – only a few seconds.  Once the ATP is broken down to ADP, we need a way to regenerate ATP if we want to continue to function. </a:t>
            </a:r>
          </a:p>
        </p:txBody>
      </p:sp>
      <p:sp>
        <p:nvSpPr>
          <p:cNvPr id="4" name="Slide Number Placeholder 3"/>
          <p:cNvSpPr>
            <a:spLocks noGrp="1"/>
          </p:cNvSpPr>
          <p:nvPr>
            <p:ph type="sldNum" sz="quarter" idx="5"/>
          </p:nvPr>
        </p:nvSpPr>
        <p:spPr/>
        <p:txBody>
          <a:bodyPr/>
          <a:lstStyle/>
          <a:p>
            <a:fld id="{29DB8B88-7B19-4444-8C00-276D3F703348}" type="slidenum">
              <a:rPr lang="en-US" smtClean="0"/>
              <a:t>28</a:t>
            </a:fld>
            <a:endParaRPr lang="en-US"/>
          </a:p>
        </p:txBody>
      </p:sp>
    </p:spTree>
    <p:extLst>
      <p:ext uri="{BB962C8B-B14F-4D97-AF65-F5344CB8AC3E}">
        <p14:creationId xmlns:p14="http://schemas.microsoft.com/office/powerpoint/2010/main" val="3657004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When ATP stored in muscle cells begins to be used, another high-energy compound, phosphocreatine (</a:t>
            </a:r>
            <a:r>
              <a:rPr lang="en-US" dirty="0" err="1"/>
              <a:t>PCr</a:t>
            </a:r>
            <a:r>
              <a:rPr lang="en-US" dirty="0"/>
              <a:t>), is used to resupply ATP. </a:t>
            </a:r>
          </a:p>
          <a:p>
            <a:pPr fontAlgn="auto">
              <a:spcBef>
                <a:spcPts val="0"/>
              </a:spcBef>
              <a:spcAft>
                <a:spcPts val="0"/>
              </a:spcAft>
              <a:defRPr/>
            </a:pPr>
            <a:r>
              <a:rPr lang="en-US" dirty="0"/>
              <a:t>An enzyme in the muscle cell is activated to split </a:t>
            </a:r>
            <a:r>
              <a:rPr lang="en-US" dirty="0" err="1"/>
              <a:t>PCr</a:t>
            </a:r>
            <a:r>
              <a:rPr lang="en-US" dirty="0"/>
              <a:t> into phosphate and creatine. </a:t>
            </a:r>
          </a:p>
          <a:p>
            <a:pPr fontAlgn="auto">
              <a:spcBef>
                <a:spcPts val="0"/>
              </a:spcBef>
              <a:spcAft>
                <a:spcPts val="0"/>
              </a:spcAft>
              <a:defRPr/>
            </a:pPr>
            <a:r>
              <a:rPr lang="en-US" dirty="0"/>
              <a:t>This releases energy that can be used to reform ATP from its breakdown products. </a:t>
            </a:r>
          </a:p>
          <a:p>
            <a:pPr fontAlgn="auto">
              <a:spcBef>
                <a:spcPts val="0"/>
              </a:spcBef>
              <a:spcAft>
                <a:spcPts val="0"/>
              </a:spcAft>
              <a:defRPr/>
            </a:pPr>
            <a:r>
              <a:rPr lang="en-US" dirty="0"/>
              <a:t>If no other source of energy for ATP resupply were available, </a:t>
            </a:r>
            <a:r>
              <a:rPr lang="en-US" dirty="0" err="1"/>
              <a:t>PCr</a:t>
            </a:r>
            <a:r>
              <a:rPr lang="en-US" dirty="0"/>
              <a:t> could probably maintain maximal muscle contractions for about 15 seconds.</a:t>
            </a:r>
          </a:p>
          <a:p>
            <a:pPr fontAlgn="auto">
              <a:spcBef>
                <a:spcPts val="0"/>
              </a:spcBef>
              <a:spcAft>
                <a:spcPts val="0"/>
              </a:spcAft>
              <a:defRPr/>
            </a:pPr>
            <a:endParaRPr lang="en-US" dirty="0"/>
          </a:p>
          <a:p>
            <a:pPr fontAlgn="auto">
              <a:spcBef>
                <a:spcPts val="0"/>
              </a:spcBef>
              <a:spcAft>
                <a:spcPts val="0"/>
              </a:spcAft>
              <a:defRPr/>
            </a:pPr>
            <a:r>
              <a:rPr lang="en-US" dirty="0"/>
              <a:t>The main advantage of </a:t>
            </a:r>
            <a:r>
              <a:rPr lang="en-US" dirty="0" err="1"/>
              <a:t>PCr</a:t>
            </a:r>
            <a:r>
              <a:rPr lang="en-US" dirty="0"/>
              <a:t> is that it can be activated instantly and can replenish ATP at rates fast enough to meet the energy demands of the fastest and most powerful actions, including jumping, lifting, throwing, and sprinting. </a:t>
            </a:r>
          </a:p>
          <a:p>
            <a:pPr fontAlgn="auto">
              <a:spcBef>
                <a:spcPts val="0"/>
              </a:spcBef>
              <a:spcAft>
                <a:spcPts val="0"/>
              </a:spcAft>
              <a:defRPr/>
            </a:pPr>
            <a:r>
              <a:rPr lang="en-US" dirty="0"/>
              <a:t>The disadvantage of </a:t>
            </a:r>
            <a:r>
              <a:rPr lang="en-US" dirty="0" err="1"/>
              <a:t>PCr</a:t>
            </a:r>
            <a:r>
              <a:rPr lang="en-US" dirty="0"/>
              <a:t> is that not much of it is made and stored in the muscles. Strength-training athletes some-times use creatine supplements in an effort to increase </a:t>
            </a:r>
            <a:r>
              <a:rPr lang="en-US" dirty="0" err="1"/>
              <a:t>PCr</a:t>
            </a:r>
            <a:r>
              <a:rPr lang="en-US" dirty="0"/>
              <a:t> in muscles.</a:t>
            </a:r>
          </a:p>
        </p:txBody>
      </p:sp>
      <p:sp>
        <p:nvSpPr>
          <p:cNvPr id="4" name="Slide Number Placeholder 3"/>
          <p:cNvSpPr>
            <a:spLocks noGrp="1"/>
          </p:cNvSpPr>
          <p:nvPr>
            <p:ph type="sldNum" sz="quarter" idx="5"/>
          </p:nvPr>
        </p:nvSpPr>
        <p:spPr/>
        <p:txBody>
          <a:bodyPr/>
          <a:lstStyle/>
          <a:p>
            <a:fld id="{29DB8B88-7B19-4444-8C00-276D3F703348}" type="slidenum">
              <a:rPr lang="en-US" smtClean="0"/>
              <a:t>29</a:t>
            </a:fld>
            <a:endParaRPr lang="en-US"/>
          </a:p>
        </p:txBody>
      </p:sp>
    </p:spTree>
    <p:extLst>
      <p:ext uri="{BB962C8B-B14F-4D97-AF65-F5344CB8AC3E}">
        <p14:creationId xmlns:p14="http://schemas.microsoft.com/office/powerpoint/2010/main" val="401161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We’ll talk about the specific nutrient needs of athletes and what foods they can use to help meet their needs. </a:t>
            </a:r>
          </a:p>
          <a:p>
            <a:pPr lvl="0">
              <a:defRPr/>
            </a:pPr>
            <a:endParaRPr lang="en-US" dirty="0"/>
          </a:p>
          <a:p>
            <a:pPr lvl="0">
              <a:defRPr/>
            </a:pPr>
            <a:r>
              <a:rPr lang="en-US" dirty="0"/>
              <a:t>Then we'll end up with some stuff about products and ergogenic aids. </a:t>
            </a:r>
          </a:p>
          <a:p>
            <a:pPr lvl="0">
              <a:defRPr/>
            </a:pPr>
            <a:r>
              <a:rPr lang="en-US" dirty="0"/>
              <a:t>Ergogenic means work producing, these will be products or supplements meant to help people enhance their sports performance. </a:t>
            </a:r>
          </a:p>
        </p:txBody>
      </p:sp>
      <p:sp>
        <p:nvSpPr>
          <p:cNvPr id="4" name="Slide Number Placeholder 3"/>
          <p:cNvSpPr>
            <a:spLocks noGrp="1"/>
          </p:cNvSpPr>
          <p:nvPr>
            <p:ph type="sldNum" sz="quarter" idx="5"/>
          </p:nvPr>
        </p:nvSpPr>
        <p:spPr/>
        <p:txBody>
          <a:bodyPr/>
          <a:lstStyle/>
          <a:p>
            <a:fld id="{29DB8B88-7B19-4444-8C00-276D3F703348}" type="slidenum">
              <a:rPr lang="en-US" smtClean="0"/>
              <a:t>3</a:t>
            </a:fld>
            <a:endParaRPr lang="en-US"/>
          </a:p>
        </p:txBody>
      </p:sp>
    </p:spTree>
    <p:extLst>
      <p:ext uri="{BB962C8B-B14F-4D97-AF65-F5344CB8AC3E}">
        <p14:creationId xmlns:p14="http://schemas.microsoft.com/office/powerpoint/2010/main" val="2496533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The most useful form of carbohydrate fuel is the simple sugar glucose. </a:t>
            </a:r>
          </a:p>
          <a:p>
            <a:pPr fontAlgn="auto">
              <a:spcBef>
                <a:spcPts val="0"/>
              </a:spcBef>
              <a:spcAft>
                <a:spcPts val="0"/>
              </a:spcAft>
              <a:defRPr/>
            </a:pPr>
            <a:r>
              <a:rPr lang="en-US" dirty="0"/>
              <a:t>It is available to all cells from the bloodstream. </a:t>
            </a:r>
          </a:p>
          <a:p>
            <a:pPr fontAlgn="auto">
              <a:spcBef>
                <a:spcPts val="0"/>
              </a:spcBef>
              <a:spcAft>
                <a:spcPts val="0"/>
              </a:spcAft>
              <a:defRPr/>
            </a:pPr>
            <a:r>
              <a:rPr lang="en-US" dirty="0"/>
              <a:t>Glucose is also stored as glycogen in the liver and muscle cells. </a:t>
            </a:r>
          </a:p>
          <a:p>
            <a:pPr fontAlgn="auto">
              <a:spcBef>
                <a:spcPts val="0"/>
              </a:spcBef>
              <a:spcAft>
                <a:spcPts val="0"/>
              </a:spcAft>
              <a:defRPr/>
            </a:pPr>
            <a:r>
              <a:rPr lang="en-US" dirty="0"/>
              <a:t>Blood glucose is maintained by the breakdown of liver glycogen. </a:t>
            </a:r>
          </a:p>
          <a:p>
            <a:pPr fontAlgn="auto">
              <a:spcBef>
                <a:spcPts val="0"/>
              </a:spcBef>
              <a:spcAft>
                <a:spcPts val="0"/>
              </a:spcAft>
              <a:defRPr/>
            </a:pPr>
            <a:r>
              <a:rPr lang="en-US" dirty="0"/>
              <a:t>Breakdown of glycogen stored in a specific muscle also helps meet the carbohydrate demand of that muscle, but the actual amount of glycogen stored in muscle is limited.</a:t>
            </a:r>
          </a:p>
          <a:p>
            <a:pPr fontAlgn="auto">
              <a:spcBef>
                <a:spcPts val="0"/>
              </a:spcBef>
              <a:spcAft>
                <a:spcPts val="0"/>
              </a:spcAft>
              <a:defRPr/>
            </a:pPr>
            <a:endParaRPr lang="en-US" dirty="0"/>
          </a:p>
          <a:p>
            <a:pPr fontAlgn="auto">
              <a:spcBef>
                <a:spcPts val="0"/>
              </a:spcBef>
              <a:spcAft>
                <a:spcPts val="0"/>
              </a:spcAft>
              <a:defRPr/>
            </a:pPr>
            <a:r>
              <a:rPr lang="en-US" dirty="0"/>
              <a:t>Glucose can be broken down to a three-carbon compound called pyruvate or pyruvic acid in a pathway that releases some energy. When the oxygen supply in the muscle is limited (anaerobic conditions), glucose cannot be fully broken down. The pyruvate accumulates in the muscle and is then converted to lactic acid. Only about 5% of the total amount of ATP that could be formed from complete breakdown of glucose is released through this anaerobic process.</a:t>
            </a:r>
          </a:p>
          <a:p>
            <a:pPr fontAlgn="auto">
              <a:spcBef>
                <a:spcPts val="0"/>
              </a:spcBef>
              <a:spcAft>
                <a:spcPts val="0"/>
              </a:spcAft>
              <a:defRPr/>
            </a:pPr>
            <a:endParaRPr lang="en-US" dirty="0"/>
          </a:p>
          <a:p>
            <a:pPr fontAlgn="auto">
              <a:spcBef>
                <a:spcPts val="0"/>
              </a:spcBef>
              <a:spcAft>
                <a:spcPts val="0"/>
              </a:spcAft>
              <a:defRPr/>
            </a:pPr>
            <a:r>
              <a:rPr lang="en-US" dirty="0"/>
              <a:t>Anaerobic glucose breakdown is the fastest way to resupply ATP, other than </a:t>
            </a:r>
            <a:r>
              <a:rPr lang="en-US" dirty="0" err="1"/>
              <a:t>PCr</a:t>
            </a:r>
            <a:r>
              <a:rPr lang="en-US" dirty="0"/>
              <a:t> breakdown. It provides most of the energy needed for events that require a quick burst of energy, ranging from about 30 seconds to 2 minutes. Examples of activities that primarily rely on anaerobic glucose breakdown include sprinting 400 meters or swimming 100 meters as shown here.</a:t>
            </a:r>
          </a:p>
        </p:txBody>
      </p:sp>
      <p:sp>
        <p:nvSpPr>
          <p:cNvPr id="4" name="Slide Number Placeholder 3"/>
          <p:cNvSpPr>
            <a:spLocks noGrp="1"/>
          </p:cNvSpPr>
          <p:nvPr>
            <p:ph type="sldNum" sz="quarter" idx="5"/>
          </p:nvPr>
        </p:nvSpPr>
        <p:spPr/>
        <p:txBody>
          <a:bodyPr/>
          <a:lstStyle/>
          <a:p>
            <a:fld id="{29DB8B88-7B19-4444-8C00-276D3F703348}" type="slidenum">
              <a:rPr lang="en-US" smtClean="0"/>
              <a:t>30</a:t>
            </a:fld>
            <a:endParaRPr lang="en-US"/>
          </a:p>
        </p:txBody>
      </p:sp>
    </p:spTree>
    <p:extLst>
      <p:ext uri="{BB962C8B-B14F-4D97-AF65-F5344CB8AC3E}">
        <p14:creationId xmlns:p14="http://schemas.microsoft.com/office/powerpoint/2010/main" val="2209867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If plenty of oxygen is available in the muscle (aerobic conditions), such as when the physical activity is of low to moderate intensity, the bulk of the pyruvate is shuttled to the mitochondria of the cell, where it is fully metabolized into carbon dioxide (CO2) and water (H2O). </a:t>
            </a:r>
          </a:p>
          <a:p>
            <a:pPr fontAlgn="auto">
              <a:spcBef>
                <a:spcPts val="0"/>
              </a:spcBef>
              <a:spcAft>
                <a:spcPts val="0"/>
              </a:spcAft>
              <a:defRPr/>
            </a:pPr>
            <a:r>
              <a:rPr lang="en-US" dirty="0"/>
              <a:t>This aerobic breakdown of glucose yields approximately 95% of the ATP made from complete glucose metabolism (glucose →  CO2 + H2O).</a:t>
            </a:r>
          </a:p>
          <a:p>
            <a:pPr fontAlgn="auto">
              <a:spcBef>
                <a:spcPts val="0"/>
              </a:spcBef>
              <a:spcAft>
                <a:spcPts val="0"/>
              </a:spcAft>
              <a:defRPr/>
            </a:pPr>
            <a:endParaRPr lang="en-US" dirty="0"/>
          </a:p>
          <a:p>
            <a:pPr fontAlgn="auto">
              <a:spcBef>
                <a:spcPts val="0"/>
              </a:spcBef>
              <a:spcAft>
                <a:spcPts val="0"/>
              </a:spcAft>
              <a:defRPr/>
            </a:pPr>
            <a:r>
              <a:rPr lang="en-US" dirty="0"/>
              <a:t>Aerobic glucose breakdown supplies more ATP than the anaerobic process, but it releases the energy more slowly. </a:t>
            </a:r>
          </a:p>
          <a:p>
            <a:pPr fontAlgn="auto">
              <a:spcBef>
                <a:spcPts val="0"/>
              </a:spcBef>
              <a:spcAft>
                <a:spcPts val="0"/>
              </a:spcAft>
              <a:defRPr/>
            </a:pPr>
            <a:r>
              <a:rPr lang="en-US" dirty="0"/>
              <a:t>This slower rate of aerobic energy supply can be sustained for hours. </a:t>
            </a:r>
          </a:p>
          <a:p>
            <a:pPr fontAlgn="auto">
              <a:spcBef>
                <a:spcPts val="0"/>
              </a:spcBef>
              <a:spcAft>
                <a:spcPts val="0"/>
              </a:spcAft>
              <a:defRPr/>
            </a:pPr>
            <a:r>
              <a:rPr lang="en-US" dirty="0"/>
              <a:t>One reason is that the products are carbon dioxide and water, not lactic acid. </a:t>
            </a:r>
          </a:p>
          <a:p>
            <a:pPr fontAlgn="auto">
              <a:spcBef>
                <a:spcPts val="0"/>
              </a:spcBef>
              <a:spcAft>
                <a:spcPts val="0"/>
              </a:spcAft>
              <a:defRPr/>
            </a:pPr>
            <a:r>
              <a:rPr lang="en-US" dirty="0"/>
              <a:t>Aerobic glucose breakdown makes a major energy contribution to activities that last anywhere from  2 minutes to several hours. </a:t>
            </a:r>
          </a:p>
          <a:p>
            <a:pPr fontAlgn="auto">
              <a:spcBef>
                <a:spcPts val="0"/>
              </a:spcBef>
              <a:spcAft>
                <a:spcPts val="0"/>
              </a:spcAft>
              <a:defRPr/>
            </a:pPr>
            <a:r>
              <a:rPr lang="en-US" dirty="0"/>
              <a:t>Examples of such activities include jogging or distance swimming.</a:t>
            </a:r>
          </a:p>
        </p:txBody>
      </p:sp>
      <p:sp>
        <p:nvSpPr>
          <p:cNvPr id="4" name="Slide Number Placeholder 3"/>
          <p:cNvSpPr>
            <a:spLocks noGrp="1"/>
          </p:cNvSpPr>
          <p:nvPr>
            <p:ph type="sldNum" sz="quarter" idx="5"/>
          </p:nvPr>
        </p:nvSpPr>
        <p:spPr/>
        <p:txBody>
          <a:bodyPr/>
          <a:lstStyle/>
          <a:p>
            <a:fld id="{29DB8B88-7B19-4444-8C00-276D3F703348}" type="slidenum">
              <a:rPr lang="en-US" smtClean="0"/>
              <a:t>31</a:t>
            </a:fld>
            <a:endParaRPr lang="en-US"/>
          </a:p>
        </p:txBody>
      </p:sp>
    </p:spTree>
    <p:extLst>
      <p:ext uri="{BB962C8B-B14F-4D97-AF65-F5344CB8AC3E}">
        <p14:creationId xmlns:p14="http://schemas.microsoft.com/office/powerpoint/2010/main" val="3553928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full process of breaking down carbohydrates for fuel.</a:t>
            </a:r>
          </a:p>
          <a:p>
            <a:r>
              <a:rPr lang="en-US" dirty="0"/>
              <a:t>It is a multi-step process that takes place in the cytosol and mitochondria of your cells. Glucose is our first source of fuel. We can break down glucose regardless of oxygen being available in our cells. The first step of breaking down glucose for ATP doesn’t require oxygen – it is an </a:t>
            </a:r>
            <a:r>
              <a:rPr lang="en-US" b="1" dirty="0"/>
              <a:t>anaerobic process</a:t>
            </a:r>
            <a:r>
              <a:rPr lang="en-US" dirty="0"/>
              <a:t>. All your cells can do it. It doesn't matter if you have oxygen. If you're going really fast, you are going to use glucose. You’re going to rely on carbohydrates for that quick burst of energy, speed, and power. </a:t>
            </a:r>
          </a:p>
          <a:p>
            <a:r>
              <a:rPr lang="en-US" dirty="0"/>
              <a:t>so your cells can partially break down glucose to quickly resupply ATP when activity is short and intense. We gain 2 ATP from each molecule of glucose. </a:t>
            </a:r>
          </a:p>
          <a:p>
            <a:r>
              <a:rPr lang="en-US" dirty="0"/>
              <a:t>If you are going at a slower pace, you can get more oxygen. Then you can start to use these other sources of fuel. You’re going to start with glucose and metabolize it completely. That takes place in the mitochondria, and those processes require oxygen. Also, fat and protein are metabolized in the mitochondria, and it takes oxygen to be able to do that. So, if you want to be able to use your fat for fuel, it needs to be at a slower pace and less intense. You need to be able to have plenty of oxygen available. </a:t>
            </a:r>
          </a:p>
          <a:p>
            <a:r>
              <a:rPr lang="en-US" dirty="0"/>
              <a:t>So, if we completely break down glucose in the process that uses oxygen, we get about 30 ATP. We can be a lot more efficient if we're going at a slower pace. We can also start to use fat and protein for fuel. The basic message of this is that quick, high-energy, or high-intensity is going to use glucose or carbohydrates. Slower or lower-intensity is going to use more fat and maybe even some protein, but hopefully, you don't have to use a lot of protein. So, these processes are a little bit slower and they also require plenty of oxygen – they are </a:t>
            </a:r>
            <a:r>
              <a:rPr lang="en-US" b="1" dirty="0"/>
              <a:t>aerobic processes</a:t>
            </a:r>
            <a:r>
              <a:rPr lang="en-US" dirty="0"/>
              <a:t>. So, if our activity takes longer than 2 minutes and is performed at a slower pace, when we have plenty of time and plenty of oxygen, we can fully break down glucose and also use fatty acids  and amino acids to synthesize ATP.</a:t>
            </a:r>
          </a:p>
        </p:txBody>
      </p:sp>
      <p:sp>
        <p:nvSpPr>
          <p:cNvPr id="4" name="Slide Number Placeholder 3"/>
          <p:cNvSpPr>
            <a:spLocks noGrp="1"/>
          </p:cNvSpPr>
          <p:nvPr>
            <p:ph type="sldNum" sz="quarter" idx="5"/>
          </p:nvPr>
        </p:nvSpPr>
        <p:spPr/>
        <p:txBody>
          <a:bodyPr/>
          <a:lstStyle/>
          <a:p>
            <a:fld id="{29DB8B88-7B19-4444-8C00-276D3F703348}" type="slidenum">
              <a:rPr lang="en-US" smtClean="0"/>
              <a:t>32</a:t>
            </a:fld>
            <a:endParaRPr lang="en-US"/>
          </a:p>
        </p:txBody>
      </p:sp>
    </p:spTree>
    <p:extLst>
      <p:ext uri="{BB962C8B-B14F-4D97-AF65-F5344CB8AC3E}">
        <p14:creationId xmlns:p14="http://schemas.microsoft.com/office/powerpoint/2010/main" val="1955648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By now, you recognize that our exercising muscles use glucose for fuel. I want to remind you that glycogen is our body’s storage form of glucose. Our liver and muscle tissues store glycogen, and we can break down that glycogen to yield glucose when we need it.  When you exercise for an extended period of time, the glycogen in your muscles can be broken down so your muscles have glucose to use for fuel. The glycogen in your liver can be broken down to glucose and released into the bloodstream to maintain your blood glucose levels. Blood glucose can be taken up by any cells, including exercising muscles and your brain. </a:t>
            </a:r>
          </a:p>
          <a:p>
            <a:endParaRPr lang="en-US" altLang="en-US" dirty="0"/>
          </a:p>
          <a:p>
            <a:r>
              <a:rPr lang="en-US" altLang="en-US" dirty="0"/>
              <a:t>On average, adults store about 1800 kcal worth of glycogen.  During endurance activities, like a long bicycling event or a marathon, there comes a point when your body’s glycogen stores get depleted. This can lead to low glucose levels and an overwhelming sense of fatigue. Athletes call this “hitting the wall.” Cyclists, in particular, call it “bonking.” Later in this chapter, you will learn about carbohydrate loading, which is a strategy endurance athletes use to maximize glycogen stores before an event.  Another way to prevent glycogen depletion is to consume some carbohydrates while exercising, usually in the form of a sports drink or an energy gel. </a:t>
            </a:r>
          </a:p>
          <a:p>
            <a:endParaRPr lang="en-US" altLang="en-US" dirty="0"/>
          </a:p>
          <a:p>
            <a:r>
              <a:rPr lang="en-US" altLang="en-US" dirty="0"/>
              <a:t>After an event, an athlete will want to consume carbohydrates to replenish the glycogen that was used up during endurance activity. This is particularly important if there’s another workout that same day or the next day.  This just makes sure there will be enough glucose, which our cells can use for fuel during activities of any duration and any intensity. </a:t>
            </a:r>
          </a:p>
        </p:txBody>
      </p:sp>
      <p:sp>
        <p:nvSpPr>
          <p:cNvPr id="4" name="Slide Number Placeholder 3"/>
          <p:cNvSpPr>
            <a:spLocks noGrp="1"/>
          </p:cNvSpPr>
          <p:nvPr>
            <p:ph type="sldNum" sz="quarter" idx="5"/>
          </p:nvPr>
        </p:nvSpPr>
        <p:spPr/>
        <p:txBody>
          <a:bodyPr/>
          <a:lstStyle/>
          <a:p>
            <a:fld id="{29DB8B88-7B19-4444-8C00-276D3F703348}" type="slidenum">
              <a:rPr lang="en-US" smtClean="0"/>
              <a:t>33</a:t>
            </a:fld>
            <a:endParaRPr lang="en-US"/>
          </a:p>
        </p:txBody>
      </p:sp>
    </p:spTree>
    <p:extLst>
      <p:ext uri="{BB962C8B-B14F-4D97-AF65-F5344CB8AC3E}">
        <p14:creationId xmlns:p14="http://schemas.microsoft.com/office/powerpoint/2010/main" val="4271281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The majority of the stored energy is found in the fatty acids. During physical activity, fatty acids are released from various adipose tissue depots into the bloodstream and travel to the muscles, where they are taken into each cell and broken down aerobically to carbon dioxide and water. </a:t>
            </a:r>
          </a:p>
          <a:p>
            <a:pPr fontAlgn="auto">
              <a:spcBef>
                <a:spcPts val="0"/>
              </a:spcBef>
              <a:spcAft>
                <a:spcPts val="0"/>
              </a:spcAft>
              <a:defRPr/>
            </a:pPr>
            <a:r>
              <a:rPr lang="en-US" dirty="0"/>
              <a:t>Some of the fat stored in muscles (intramuscular triglycerides) also is used, especially as activity increases from a low to a moderate pace.</a:t>
            </a:r>
          </a:p>
        </p:txBody>
      </p:sp>
      <p:sp>
        <p:nvSpPr>
          <p:cNvPr id="4" name="Slide Number Placeholder 3"/>
          <p:cNvSpPr>
            <a:spLocks noGrp="1"/>
          </p:cNvSpPr>
          <p:nvPr>
            <p:ph type="sldNum" sz="quarter" idx="5"/>
          </p:nvPr>
        </p:nvSpPr>
        <p:spPr/>
        <p:txBody>
          <a:bodyPr/>
          <a:lstStyle/>
          <a:p>
            <a:fld id="{29DB8B88-7B19-4444-8C00-276D3F703348}" type="slidenum">
              <a:rPr lang="en-US" smtClean="0"/>
              <a:t>34</a:t>
            </a:fld>
            <a:endParaRPr lang="en-US"/>
          </a:p>
        </p:txBody>
      </p:sp>
    </p:spTree>
    <p:extLst>
      <p:ext uri="{BB962C8B-B14F-4D97-AF65-F5344CB8AC3E}">
        <p14:creationId xmlns:p14="http://schemas.microsoft.com/office/powerpoint/2010/main" val="3993803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Fatty acids can be broken down for fuel when there’s plenty of time and plenty of oxygen. </a:t>
            </a:r>
          </a:p>
          <a:p>
            <a:r>
              <a:rPr lang="en-US" altLang="en-US" dirty="0"/>
              <a:t>Fatty acids provide most of our ATP when we’re at rest. </a:t>
            </a:r>
          </a:p>
          <a:p>
            <a:r>
              <a:rPr lang="en-US" altLang="en-US" dirty="0"/>
              <a:t>During low or moderate intensity exercise, it’s about a 50:50 mix of carbs and fat (with a small contribution from amino acids). </a:t>
            </a:r>
          </a:p>
          <a:p>
            <a:r>
              <a:rPr lang="en-US" altLang="en-US" dirty="0"/>
              <a:t>During high intensity activity, though, there is just not enough time or oxygen for cells to effectively use fatty acids for fuel. </a:t>
            </a:r>
          </a:p>
          <a:p>
            <a:endParaRPr lang="en-US" altLang="en-US" dirty="0"/>
          </a:p>
          <a:p>
            <a:r>
              <a:rPr lang="en-US" altLang="en-US" dirty="0"/>
              <a:t>Fats yield a lot of energy! </a:t>
            </a:r>
          </a:p>
          <a:p>
            <a:r>
              <a:rPr lang="en-US" altLang="en-US" dirty="0"/>
              <a:t>Remember that a triglyceride is three fatty acids bound to a glycerol backbone. </a:t>
            </a:r>
          </a:p>
          <a:p>
            <a:r>
              <a:rPr lang="en-US" altLang="en-US" dirty="0"/>
              <a:t>Each of the three fatty acids can be cleaved from the glycerol backbone, transported into the mitochondria, and broken down to yield the chemical energy to make ATP.  </a:t>
            </a:r>
          </a:p>
          <a:p>
            <a:r>
              <a:rPr lang="en-US" altLang="en-US" dirty="0"/>
              <a:t>Fatty acids vary in length, but most of the fatty acids in our foods and in our bodies are long-chain fatty acids. </a:t>
            </a:r>
          </a:p>
          <a:p>
            <a:r>
              <a:rPr lang="en-US" altLang="en-US" dirty="0"/>
              <a:t>One 16-carbon fatty acid can be broken down to yield 108 molecules of ATP!  </a:t>
            </a:r>
          </a:p>
        </p:txBody>
      </p:sp>
      <p:sp>
        <p:nvSpPr>
          <p:cNvPr id="4" name="Slide Number Placeholder 3"/>
          <p:cNvSpPr>
            <a:spLocks noGrp="1"/>
          </p:cNvSpPr>
          <p:nvPr>
            <p:ph type="sldNum" sz="quarter" idx="5"/>
          </p:nvPr>
        </p:nvSpPr>
        <p:spPr/>
        <p:txBody>
          <a:bodyPr/>
          <a:lstStyle/>
          <a:p>
            <a:fld id="{29DB8B88-7B19-4444-8C00-276D3F703348}" type="slidenum">
              <a:rPr lang="en-US" smtClean="0"/>
              <a:t>35</a:t>
            </a:fld>
            <a:endParaRPr lang="en-US"/>
          </a:p>
        </p:txBody>
      </p:sp>
    </p:spTree>
    <p:extLst>
      <p:ext uri="{BB962C8B-B14F-4D97-AF65-F5344CB8AC3E}">
        <p14:creationId xmlns:p14="http://schemas.microsoft.com/office/powerpoint/2010/main" val="2246479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Figure 10-10 shows the generalized relationship between fuel use and exercise intensity. </a:t>
            </a:r>
          </a:p>
          <a:p>
            <a:pPr fontAlgn="auto">
              <a:spcBef>
                <a:spcPts val="0"/>
              </a:spcBef>
              <a:spcAft>
                <a:spcPts val="0"/>
              </a:spcAft>
              <a:defRPr/>
            </a:pPr>
            <a:r>
              <a:rPr lang="en-US" dirty="0"/>
              <a:t>At rest or during light activity, nearly equal amounts of carbohydrate and fat are used to generate ATP. </a:t>
            </a:r>
          </a:p>
          <a:p>
            <a:pPr fontAlgn="auto">
              <a:spcBef>
                <a:spcPts val="0"/>
              </a:spcBef>
              <a:spcAft>
                <a:spcPts val="0"/>
              </a:spcAft>
              <a:defRPr/>
            </a:pPr>
            <a:r>
              <a:rPr lang="en-US" dirty="0"/>
              <a:t>As activity intensifies (e.g., sprinting), anaerobic processes supply quick fuel, so the relative proportion of carbohydrates used for fuel increases. </a:t>
            </a:r>
          </a:p>
          <a:p>
            <a:pPr fontAlgn="auto">
              <a:spcBef>
                <a:spcPts val="0"/>
              </a:spcBef>
              <a:spcAft>
                <a:spcPts val="0"/>
              </a:spcAft>
              <a:defRPr/>
            </a:pPr>
            <a:r>
              <a:rPr lang="en-US" dirty="0"/>
              <a:t>Except during endurance activities, very little protein is used for fuel.</a:t>
            </a:r>
          </a:p>
        </p:txBody>
      </p:sp>
      <p:sp>
        <p:nvSpPr>
          <p:cNvPr id="4" name="Slide Number Placeholder 3"/>
          <p:cNvSpPr>
            <a:spLocks noGrp="1"/>
          </p:cNvSpPr>
          <p:nvPr>
            <p:ph type="sldNum" sz="quarter" idx="5"/>
          </p:nvPr>
        </p:nvSpPr>
        <p:spPr/>
        <p:txBody>
          <a:bodyPr/>
          <a:lstStyle/>
          <a:p>
            <a:fld id="{29DB8B88-7B19-4444-8C00-276D3F703348}" type="slidenum">
              <a:rPr lang="en-US" smtClean="0"/>
              <a:t>36</a:t>
            </a:fld>
            <a:endParaRPr lang="en-US"/>
          </a:p>
        </p:txBody>
      </p:sp>
    </p:spTree>
    <p:extLst>
      <p:ext uri="{BB962C8B-B14F-4D97-AF65-F5344CB8AC3E}">
        <p14:creationId xmlns:p14="http://schemas.microsoft.com/office/powerpoint/2010/main" val="1768248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Just to recap, during activity, we can use the chemical energy in glucose, fatty acids, or amino acids to synthesize ATP from ADP.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That glucose can come from the diet - starches and sugars in our dietary pattern - or it can be derived from the breakdown of glycogen that is stored in the liver and muscle tissue.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Fatty acids can come from triglycerides in the diet or from the triglycerides stored in our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Amino acids can come from food proteins or the recycling or catabolism of body proteins.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Usually our cells rely primarily on glucose and fatty acids for fuel, with a minor contribution from amino acids.</a:t>
            </a:r>
          </a:p>
        </p:txBody>
      </p:sp>
      <p:sp>
        <p:nvSpPr>
          <p:cNvPr id="4" name="Slide Number Placeholder 3"/>
          <p:cNvSpPr>
            <a:spLocks noGrp="1"/>
          </p:cNvSpPr>
          <p:nvPr>
            <p:ph type="sldNum" sz="quarter" idx="5"/>
          </p:nvPr>
        </p:nvSpPr>
        <p:spPr/>
        <p:txBody>
          <a:bodyPr/>
          <a:lstStyle/>
          <a:p>
            <a:fld id="{29DB8B88-7B19-4444-8C00-276D3F703348}" type="slidenum">
              <a:rPr lang="en-US" smtClean="0"/>
              <a:t>37</a:t>
            </a:fld>
            <a:endParaRPr lang="en-US"/>
          </a:p>
        </p:txBody>
      </p:sp>
    </p:spTree>
    <p:extLst>
      <p:ext uri="{BB962C8B-B14F-4D97-AF65-F5344CB8AC3E}">
        <p14:creationId xmlns:p14="http://schemas.microsoft.com/office/powerpoint/2010/main" val="2929504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long as we have glucose and fatty acids to burn as fuel, it is really not efficient for your cells to use amino acids as fuel. Amino acids are typically spared for tissue synthesis and repair. Also, remember that use of amino acids for fuel generates ammonia, which must be converted to urea and excreted by the kidneys. Usually, only about 5% of all the ATP we make in a day comes from the metabolism of amino acids.  Do some athletes use more amino acids than others? Is it the endurance athletes? Or the strength-trained athletes?</a:t>
            </a:r>
          </a:p>
          <a:p>
            <a:r>
              <a:rPr lang="en-US" altLang="en-US" dirty="0"/>
              <a:t>You may be surprised to find out that endurance athletes will actually burn slightly more amino acids than strength-trained athletes. But if you think about it, what fuels are being put to use with strength training? When the athlete is lifting the weight, that’s a short burst of intense exercise. What do your cells use for fuel during that brief moment? Glucose. Most of the workout, however, is resting between reps. During those times, the cells are using a mixture of glucose and fat.  Strength-trained athletes do use extra amino acids, but not for energy. They will use their amino acids after the workout, in the recovery phase, to synthesize lean tissue.  </a:t>
            </a:r>
          </a:p>
          <a:p>
            <a:r>
              <a:rPr lang="en-US" altLang="en-US" dirty="0"/>
              <a:t>During endurance activity, however, athletes will end up using more amino acids for fuel – maybe as high as 10% or 15% of the energy to make ATP will be derived from amino acids. It’s still not the main source of fuel, though.  </a:t>
            </a:r>
          </a:p>
          <a:p>
            <a:r>
              <a:rPr lang="en-US" altLang="en-US" dirty="0"/>
              <a:t>Also, it’s important to note that most athletes – endurance or strength-trained – do not need any special protein or amino acid supplements. Eating a varied diet that meets overall calorie needs usually supplies enough protein for athletes.  </a:t>
            </a:r>
          </a:p>
        </p:txBody>
      </p:sp>
      <p:sp>
        <p:nvSpPr>
          <p:cNvPr id="4" name="Slide Number Placeholder 3"/>
          <p:cNvSpPr>
            <a:spLocks noGrp="1"/>
          </p:cNvSpPr>
          <p:nvPr>
            <p:ph type="sldNum" sz="quarter" idx="5"/>
          </p:nvPr>
        </p:nvSpPr>
        <p:spPr/>
        <p:txBody>
          <a:bodyPr/>
          <a:lstStyle/>
          <a:p>
            <a:fld id="{29DB8B88-7B19-4444-8C00-276D3F703348}" type="slidenum">
              <a:rPr lang="en-US" smtClean="0"/>
              <a:t>38</a:t>
            </a:fld>
            <a:endParaRPr lang="en-US"/>
          </a:p>
        </p:txBody>
      </p:sp>
    </p:spTree>
    <p:extLst>
      <p:ext uri="{BB962C8B-B14F-4D97-AF65-F5344CB8AC3E}">
        <p14:creationId xmlns:p14="http://schemas.microsoft.com/office/powerpoint/2010/main" val="20128590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As people start exercising regularly, they experience a training effect. </a:t>
            </a:r>
          </a:p>
          <a:p>
            <a:pPr fontAlgn="auto">
              <a:spcBef>
                <a:spcPts val="0"/>
              </a:spcBef>
              <a:spcAft>
                <a:spcPts val="0"/>
              </a:spcAft>
              <a:defRPr/>
            </a:pPr>
            <a:r>
              <a:rPr lang="en-US" dirty="0"/>
              <a:t>Initially, these  individuals might be able to engage in physical activity for 20 minutes before tiring. </a:t>
            </a:r>
          </a:p>
          <a:p>
            <a:pPr fontAlgn="auto">
              <a:spcBef>
                <a:spcPts val="0"/>
              </a:spcBef>
              <a:spcAft>
                <a:spcPts val="0"/>
              </a:spcAft>
              <a:defRPr/>
            </a:pPr>
            <a:r>
              <a:rPr lang="en-US" dirty="0"/>
              <a:t>Months later, activities can be extended to an hour before they become fatigued. </a:t>
            </a:r>
          </a:p>
          <a:p>
            <a:pPr fontAlgn="auto">
              <a:spcBef>
                <a:spcPts val="0"/>
              </a:spcBef>
              <a:spcAft>
                <a:spcPts val="0"/>
              </a:spcAft>
              <a:defRPr/>
            </a:pPr>
            <a:r>
              <a:rPr lang="en-US" dirty="0"/>
              <a:t>The training effect results from changes in the ability of exercising cells to use food fuel to generate ATP.</a:t>
            </a:r>
          </a:p>
          <a:p>
            <a:pPr fontAlgn="auto">
              <a:spcBef>
                <a:spcPts val="0"/>
              </a:spcBef>
              <a:spcAft>
                <a:spcPts val="0"/>
              </a:spcAft>
              <a:defRPr/>
            </a:pPr>
            <a:endParaRPr lang="en-US" dirty="0"/>
          </a:p>
          <a:p>
            <a:pPr fontAlgn="auto">
              <a:spcBef>
                <a:spcPts val="0"/>
              </a:spcBef>
              <a:spcAft>
                <a:spcPts val="0"/>
              </a:spcAft>
              <a:defRPr/>
            </a:pPr>
            <a:r>
              <a:rPr lang="en-US" dirty="0"/>
              <a:t>Almost immediately after a person begins a physical activity program, both aerobic and strength training improve the insulin sensitivity of cells. </a:t>
            </a:r>
          </a:p>
          <a:p>
            <a:pPr fontAlgn="auto">
              <a:spcBef>
                <a:spcPts val="0"/>
              </a:spcBef>
              <a:spcAft>
                <a:spcPts val="0"/>
              </a:spcAft>
              <a:defRPr/>
            </a:pPr>
            <a:r>
              <a:rPr lang="en-US" dirty="0"/>
              <a:t>In other words, more glucose can be transported from the bloodstream into the cells, where it can be broken down either anaerobically or aerobically. </a:t>
            </a:r>
          </a:p>
        </p:txBody>
      </p:sp>
      <p:sp>
        <p:nvSpPr>
          <p:cNvPr id="4" name="Slide Number Placeholder 3"/>
          <p:cNvSpPr>
            <a:spLocks noGrp="1"/>
          </p:cNvSpPr>
          <p:nvPr>
            <p:ph type="sldNum" sz="quarter" idx="5"/>
          </p:nvPr>
        </p:nvSpPr>
        <p:spPr/>
        <p:txBody>
          <a:bodyPr/>
          <a:lstStyle/>
          <a:p>
            <a:fld id="{29DB8B88-7B19-4444-8C00-276D3F703348}" type="slidenum">
              <a:rPr lang="en-US" smtClean="0"/>
              <a:t>39</a:t>
            </a:fld>
            <a:endParaRPr lang="en-US"/>
          </a:p>
        </p:txBody>
      </p:sp>
    </p:spTree>
    <p:extLst>
      <p:ext uri="{BB962C8B-B14F-4D97-AF65-F5344CB8AC3E}">
        <p14:creationId xmlns:p14="http://schemas.microsoft.com/office/powerpoint/2010/main" val="22315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protein does impact muscle mass, the fact is that the vast majority of athletes and college students meet their daily protein. </a:t>
            </a:r>
          </a:p>
          <a:p>
            <a:r>
              <a:rPr lang="en-US" dirty="0"/>
              <a:t>Protein beyond what is required equates to extra calories that most do not need. </a:t>
            </a:r>
          </a:p>
          <a:p>
            <a:r>
              <a:rPr lang="en-US" dirty="0"/>
              <a:t>It is best to time your protein intake in relation to your workouts. </a:t>
            </a:r>
          </a:p>
          <a:p>
            <a:r>
              <a:rPr lang="en-US" dirty="0"/>
              <a:t>For instance, consume ample protein before or immediately after a workout for muscle repair and recovery. </a:t>
            </a:r>
          </a:p>
          <a:p>
            <a:r>
              <a:rPr lang="en-US" dirty="0"/>
              <a:t>Specific protein and nutrient recommendations are discussed in detail in this chapter and vary by age, type of activity, intensity, and other factors. </a:t>
            </a:r>
          </a:p>
        </p:txBody>
      </p:sp>
      <p:sp>
        <p:nvSpPr>
          <p:cNvPr id="4" name="Slide Number Placeholder 3"/>
          <p:cNvSpPr>
            <a:spLocks noGrp="1"/>
          </p:cNvSpPr>
          <p:nvPr>
            <p:ph type="sldNum" sz="quarter" idx="5"/>
          </p:nvPr>
        </p:nvSpPr>
        <p:spPr/>
        <p:txBody>
          <a:bodyPr/>
          <a:lstStyle/>
          <a:p>
            <a:fld id="{29DB8B88-7B19-4444-8C00-276D3F703348}" type="slidenum">
              <a:rPr lang="en-US" smtClean="0"/>
              <a:t>4</a:t>
            </a:fld>
            <a:endParaRPr lang="en-US"/>
          </a:p>
        </p:txBody>
      </p:sp>
    </p:spTree>
    <p:extLst>
      <p:ext uri="{BB962C8B-B14F-4D97-AF65-F5344CB8AC3E}">
        <p14:creationId xmlns:p14="http://schemas.microsoft.com/office/powerpoint/2010/main" val="3365865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10-2 summarizes what we have just discussed about energy sources.</a:t>
            </a:r>
          </a:p>
          <a:p>
            <a:r>
              <a:rPr lang="en-US" dirty="0"/>
              <a:t>In the short term, our cells have two options to quickly resupply ATP. </a:t>
            </a:r>
          </a:p>
          <a:p>
            <a:r>
              <a:rPr lang="en-US" dirty="0"/>
              <a:t>The other high-energy molecule in our cells is called phosphocreatine. During short bursts of intense activity, our cells can break off the phosphate group from phosphocreatine and use that chemical energy to add the phosphate group back onto ADP to make ATP. Our cells make phosphocreatine, but some athletes also take creatine supplements as an ergogenic aid to attempt to boost athletic performance.  There’s a section at the end of our chapter about ergogenic aids, including creatine. </a:t>
            </a:r>
          </a:p>
          <a:p>
            <a:r>
              <a:rPr lang="en-US" dirty="0"/>
              <a:t>Also, our cells can use carbohydrate, specifically glucose, in a hurry. Breaking down glucose takes multiple steps, but the first few steps can yield some ATP really quickly. That’s enough to keep our muscles working for up to 2 minutes.  So, in the short term, for short duration, high intensity activity, we use up what little ATP is in our cells, we can resupply ATP by using the chemical energy in phosphocreatine, or by the partial breakdown of carbohydrates.</a:t>
            </a:r>
          </a:p>
          <a:p>
            <a:r>
              <a:rPr lang="en-US" dirty="0"/>
              <a:t>If we need to sustain muscular activity for longer than 2 minutes, our cells will continue to break down glucose and also start to use fatty acids. Amino acids can also contribute some chemical energy for physical activity. However, if we consume adequate carbohydrates and fat, the use of amino acids as a source of fuel will be minimal.  </a:t>
            </a:r>
          </a:p>
          <a:p>
            <a:r>
              <a:rPr lang="en-US" dirty="0"/>
              <a:t>Remember that carbohydrates are the muscle cells’ preferred source of quick energy. This is because we can break down glucose quickly, even when oxygen is in short supply. This is what we need for short bursts of intense activity, such as sprinting, jumping, or lifting heavy weights.  When our activity is of longer duration, but lower intensity, our cells can use a mixture of carbohydrates and fats. Our cells require oxygen to utilize fats and to fully break down carbohydrates. So, for short bursts of intense activity; your cells need carbs. For longer duration, lower intensity activity, you’ll use mixture of carbs and fats (along with a small amount of protein).</a:t>
            </a:r>
          </a:p>
        </p:txBody>
      </p:sp>
      <p:sp>
        <p:nvSpPr>
          <p:cNvPr id="4" name="Slide Number Placeholder 3"/>
          <p:cNvSpPr>
            <a:spLocks noGrp="1"/>
          </p:cNvSpPr>
          <p:nvPr>
            <p:ph type="sldNum" sz="quarter" idx="5"/>
          </p:nvPr>
        </p:nvSpPr>
        <p:spPr/>
        <p:txBody>
          <a:bodyPr/>
          <a:lstStyle/>
          <a:p>
            <a:fld id="{29DB8B88-7B19-4444-8C00-276D3F703348}" type="slidenum">
              <a:rPr lang="en-US" smtClean="0"/>
              <a:t>40</a:t>
            </a:fld>
            <a:endParaRPr lang="en-US"/>
          </a:p>
        </p:txBody>
      </p:sp>
    </p:spTree>
    <p:extLst>
      <p:ext uri="{BB962C8B-B14F-4D97-AF65-F5344CB8AC3E}">
        <p14:creationId xmlns:p14="http://schemas.microsoft.com/office/powerpoint/2010/main" val="2036758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endParaRPr lang="en-US" dirty="0"/>
          </a:p>
        </p:txBody>
      </p:sp>
      <p:sp>
        <p:nvSpPr>
          <p:cNvPr id="4" name="Slide Number Placeholder 3"/>
          <p:cNvSpPr>
            <a:spLocks noGrp="1"/>
          </p:cNvSpPr>
          <p:nvPr>
            <p:ph type="sldNum" sz="quarter" idx="5"/>
          </p:nvPr>
        </p:nvSpPr>
        <p:spPr/>
        <p:txBody>
          <a:bodyPr/>
          <a:lstStyle/>
          <a:p>
            <a:fld id="{29DB8B88-7B19-4444-8C00-276D3F703348}" type="slidenum">
              <a:rPr lang="en-US" smtClean="0"/>
              <a:t>41</a:t>
            </a:fld>
            <a:endParaRPr lang="en-US"/>
          </a:p>
        </p:txBody>
      </p:sp>
    </p:spTree>
    <p:extLst>
      <p:ext uri="{BB962C8B-B14F-4D97-AF65-F5344CB8AC3E}">
        <p14:creationId xmlns:p14="http://schemas.microsoft.com/office/powerpoint/2010/main" val="1168187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have a basic understanding of what our muscles are using for fuel during exercise. Let’s talk about the specific needs of the athlete. Let’s talk about calories first. I can't give you a blanket recommendation for every athlete because every athlete’s different. Even individual athletes are going to go through periods of training and being on-season and off-season. It's going to vary based on what the athlete’s doing, how big that athlete is, whether they’re male or female, and their body composition.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moderate activity, there's a general estimate of five to eight calories per minute for moderate activity.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 way to find out if an athlete's getting enough energy is just to measure their weight over time. If their weight changes, that's showing that there's an imbalance in the energy balance equation. If their weight goes up, then they're getting more calories than they actually need. If their weight is dropping, then they're not getting enough calories. We can make an estimate based on some equation of how many calories an athlete needs, but the best way to measure that is to actually track their weight over time. Desirable body fat for athletes is here in numbers. For females, it’s a little bit higher than for males. This is a little bit lower than what is typical for a non-athlete. In general, we talked about obesity, and a body fat level higher than 25 percent for men is considered obese. </a:t>
            </a:r>
            <a:endParaRPr lang="en-US" dirty="0"/>
          </a:p>
        </p:txBody>
      </p:sp>
      <p:sp>
        <p:nvSpPr>
          <p:cNvPr id="4" name="Slide Number Placeholder 3"/>
          <p:cNvSpPr>
            <a:spLocks noGrp="1"/>
          </p:cNvSpPr>
          <p:nvPr>
            <p:ph type="sldNum" sz="quarter" idx="5"/>
          </p:nvPr>
        </p:nvSpPr>
        <p:spPr/>
        <p:txBody>
          <a:bodyPr/>
          <a:lstStyle/>
          <a:p>
            <a:fld id="{29DB8B88-7B19-4444-8C00-276D3F703348}" type="slidenum">
              <a:rPr lang="en-US" smtClean="0"/>
              <a:t>42</a:t>
            </a:fld>
            <a:endParaRPr lang="en-US"/>
          </a:p>
        </p:txBody>
      </p:sp>
    </p:spTree>
    <p:extLst>
      <p:ext uri="{BB962C8B-B14F-4D97-AF65-F5344CB8AC3E}">
        <p14:creationId xmlns:p14="http://schemas.microsoft.com/office/powerpoint/2010/main" val="3367052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point out something called “making weight.” Wrestling would be an example of when this happens. There are certain sports where there are weight classes. When you're competing against other people, you're competing in a weight class. If you can get down and compete in the lower weight class, you might have a competitive advantage over these people that are smaller than you. Some people will try drastic measures to get down into a lower weight class to be able to compete against smaller athletes. Some of the practices they have used to make weight are not good. Some examples include using diuretics to lose extra weight through urine. They may be doing things to dehydrate themselves, like not drinking enough, sweating it out by wearing a sauna suit, or hanging out in a sauna. </a:t>
            </a:r>
          </a:p>
          <a:p>
            <a:endParaRPr lang="en-US" dirty="0"/>
          </a:p>
          <a:p>
            <a:r>
              <a:rPr lang="en-US" dirty="0"/>
              <a:t>How do you feel when you’re dehydrated? You feel terrible. You may have headaches, grogginess, and fatigue. That's not really supporting good sports performance at all. Most measures to cut weight actually dehydrate the body. Actually, when you lose weight rapidly, you’re going to start to break down your muscle tissue. That's not a good, healthy practice. A lot of high school athletic associations and college athletic associations will try to make you decide what weight class you are going to be at the beginning of the season. This kind of avoids these drastic measures of cutting weight in the middle of the season to try and compete against the smaller athletes. Sports nutrition experts and coaches are trying to get athletes to not do that because it's very dangerous. You could become dehydrated, and it could cause health problems, kidney problems, and even death. </a:t>
            </a:r>
          </a:p>
        </p:txBody>
      </p:sp>
      <p:sp>
        <p:nvSpPr>
          <p:cNvPr id="4" name="Slide Number Placeholder 3"/>
          <p:cNvSpPr>
            <a:spLocks noGrp="1"/>
          </p:cNvSpPr>
          <p:nvPr>
            <p:ph type="sldNum" sz="quarter" idx="5"/>
          </p:nvPr>
        </p:nvSpPr>
        <p:spPr/>
        <p:txBody>
          <a:bodyPr/>
          <a:lstStyle/>
          <a:p>
            <a:fld id="{29DB8B88-7B19-4444-8C00-276D3F703348}" type="slidenum">
              <a:rPr lang="en-US" smtClean="0"/>
              <a:t>43</a:t>
            </a:fld>
            <a:endParaRPr lang="en-US"/>
          </a:p>
        </p:txBody>
      </p:sp>
    </p:spTree>
    <p:extLst>
      <p:ext uri="{BB962C8B-B14F-4D97-AF65-F5344CB8AC3E}">
        <p14:creationId xmlns:p14="http://schemas.microsoft.com/office/powerpoint/2010/main" val="3063697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we're going through this change of name for the female athlete triad. Now, it's becoming more commonly known as </a:t>
            </a:r>
            <a:r>
              <a:rPr lang="en-US" b="1" dirty="0"/>
              <a:t>relative energy deficiency in sport. </a:t>
            </a:r>
          </a:p>
        </p:txBody>
      </p:sp>
      <p:sp>
        <p:nvSpPr>
          <p:cNvPr id="4" name="Slide Number Placeholder 3"/>
          <p:cNvSpPr>
            <a:spLocks noGrp="1"/>
          </p:cNvSpPr>
          <p:nvPr>
            <p:ph type="sldNum" sz="quarter" idx="5"/>
          </p:nvPr>
        </p:nvSpPr>
        <p:spPr/>
        <p:txBody>
          <a:bodyPr/>
          <a:lstStyle/>
          <a:p>
            <a:fld id="{29DB8B88-7B19-4444-8C00-276D3F703348}" type="slidenum">
              <a:rPr lang="en-US" smtClean="0"/>
              <a:t>44</a:t>
            </a:fld>
            <a:endParaRPr lang="en-US"/>
          </a:p>
        </p:txBody>
      </p:sp>
    </p:spTree>
    <p:extLst>
      <p:ext uri="{BB962C8B-B14F-4D97-AF65-F5344CB8AC3E}">
        <p14:creationId xmlns:p14="http://schemas.microsoft.com/office/powerpoint/2010/main" val="1219298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10-11 illustrates the effects of relative energy deficiency in sport occurs when the athlete has low energy availability (with or without an eating disorder), which negatively impacts multiple body systems. </a:t>
            </a:r>
          </a:p>
          <a:p>
            <a:endParaRPr lang="en-US" dirty="0"/>
          </a:p>
          <a:p>
            <a:r>
              <a:rPr lang="en-US" dirty="0"/>
              <a:t>There is a combination of factors going on, and they all have to do with not getting enough energy. A person that is not getting enough energy in total is going to have poor bone health because it's going to affect hormone levels. Then they're also probably not getting enough calcium, so this is a combination of factors that lead to fractures. Recently, a gymnast came down wrong and broke her legs. </a:t>
            </a:r>
          </a:p>
          <a:p>
            <a:r>
              <a:rPr lang="en-US" dirty="0"/>
              <a:t>Not all gymnasts are subject to this, but in sports like gymnastics, figure skating, dancing, and diving, disordered eating is pretty common. A lot of sports that are judged on aesthetics have a big focus on maintaining a very lean body. That can lead to disordered eating or a full-blown eating disorder. So, we have low energy intake compared to needs. Then, because energy intake is low, reproductive functions slow down. That leads to problems with your bones. The biggest issue here, especially among female athletes, is that osteoporosis could occur at a young age. The combination of irregular menstruation, which is a sign of low hormones, and inadequate energy intake, could lead to fractures. It's not just the calcium, but low calcium is a big contributing factor. </a:t>
            </a:r>
          </a:p>
        </p:txBody>
      </p:sp>
      <p:sp>
        <p:nvSpPr>
          <p:cNvPr id="4" name="Slide Number Placeholder 3"/>
          <p:cNvSpPr>
            <a:spLocks noGrp="1"/>
          </p:cNvSpPr>
          <p:nvPr>
            <p:ph type="sldNum" sz="quarter" idx="5"/>
          </p:nvPr>
        </p:nvSpPr>
        <p:spPr/>
        <p:txBody>
          <a:bodyPr/>
          <a:lstStyle/>
          <a:p>
            <a:fld id="{29DB8B88-7B19-4444-8C00-276D3F703348}" type="slidenum">
              <a:rPr lang="en-US" smtClean="0"/>
              <a:t>45</a:t>
            </a:fld>
            <a:endParaRPr lang="en-US"/>
          </a:p>
        </p:txBody>
      </p:sp>
    </p:spTree>
    <p:extLst>
      <p:ext uri="{BB962C8B-B14F-4D97-AF65-F5344CB8AC3E}">
        <p14:creationId xmlns:p14="http://schemas.microsoft.com/office/powerpoint/2010/main" val="2409230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Carbohydrates are a quick source of fuel. It’s our main fuel for most of our activity when we’re exercising.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athletes are going to need a little extra carbohydrate.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Typically, the American diet should provide 45 to 65 percent of our calories as carbohydrates. But, athletes need to lean toward the higher end. They may even need up to 70 percent because they’re going to use carbohydrates as fuel when they’re working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MyPlate is a good way to go about it because MyPlate is very balanced. Remember, it has the five food groups: dairy, fruits and veggies, grains, and protein.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may need to have a few extra servings of grains, fruits, and vegetables to supply extra carbohydrates.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general, each serving of grains gives us about 15 grams of carbohydrates. That would be a slice of bread, or half a cup of cereal.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piece of fruit or cup of fruit is about 15 grams of carbs.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Veggies vary; if they’re starchy vegetables like potatoes or corn, we get about 15 grams per cup.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water-rich vegetables like broccoli and asparagus give us fewer carbs. Milk gives us carbs too, it provides about 12 grams per cup. </a:t>
            </a:r>
          </a:p>
        </p:txBody>
      </p:sp>
      <p:sp>
        <p:nvSpPr>
          <p:cNvPr id="4" name="Slide Number Placeholder 3"/>
          <p:cNvSpPr>
            <a:spLocks noGrp="1"/>
          </p:cNvSpPr>
          <p:nvPr>
            <p:ph type="sldNum" sz="quarter" idx="5"/>
          </p:nvPr>
        </p:nvSpPr>
        <p:spPr/>
        <p:txBody>
          <a:bodyPr/>
          <a:lstStyle/>
          <a:p>
            <a:fld id="{29DB8B88-7B19-4444-8C00-276D3F703348}" type="slidenum">
              <a:rPr lang="en-US" smtClean="0"/>
              <a:t>46</a:t>
            </a:fld>
            <a:endParaRPr lang="en-US"/>
          </a:p>
        </p:txBody>
      </p:sp>
    </p:spTree>
    <p:extLst>
      <p:ext uri="{BB962C8B-B14F-4D97-AF65-F5344CB8AC3E}">
        <p14:creationId xmlns:p14="http://schemas.microsoft.com/office/powerpoint/2010/main" val="3095254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Table 10-3 lists several carbohydrate rich foods. </a:t>
            </a:r>
          </a:p>
          <a:p>
            <a:pPr fontAlgn="auto">
              <a:spcBef>
                <a:spcPts val="0"/>
              </a:spcBef>
              <a:spcAft>
                <a:spcPts val="0"/>
              </a:spcAft>
              <a:defRPr/>
            </a:pPr>
            <a:r>
              <a:rPr lang="en-US" dirty="0"/>
              <a:t>Always b sure to check the Nutrition Facts label for carbohydrate content.</a:t>
            </a:r>
          </a:p>
        </p:txBody>
      </p:sp>
      <p:sp>
        <p:nvSpPr>
          <p:cNvPr id="4" name="Slide Number Placeholder 3"/>
          <p:cNvSpPr>
            <a:spLocks noGrp="1"/>
          </p:cNvSpPr>
          <p:nvPr>
            <p:ph type="sldNum" sz="quarter" idx="5"/>
          </p:nvPr>
        </p:nvSpPr>
        <p:spPr/>
        <p:txBody>
          <a:bodyPr/>
          <a:lstStyle/>
          <a:p>
            <a:fld id="{29DB8B88-7B19-4444-8C00-276D3F703348}" type="slidenum">
              <a:rPr lang="en-US" smtClean="0"/>
              <a:t>47</a:t>
            </a:fld>
            <a:endParaRPr lang="en-US"/>
          </a:p>
        </p:txBody>
      </p:sp>
    </p:spTree>
    <p:extLst>
      <p:ext uri="{BB962C8B-B14F-4D97-AF65-F5344CB8AC3E}">
        <p14:creationId xmlns:p14="http://schemas.microsoft.com/office/powerpoint/2010/main" val="3949910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endParaRPr lang="en-US" dirty="0"/>
          </a:p>
        </p:txBody>
      </p:sp>
      <p:sp>
        <p:nvSpPr>
          <p:cNvPr id="4" name="Slide Number Placeholder 3"/>
          <p:cNvSpPr>
            <a:spLocks noGrp="1"/>
          </p:cNvSpPr>
          <p:nvPr>
            <p:ph type="sldNum" sz="quarter" idx="5"/>
          </p:nvPr>
        </p:nvSpPr>
        <p:spPr/>
        <p:txBody>
          <a:bodyPr/>
          <a:lstStyle/>
          <a:p>
            <a:fld id="{29DB8B88-7B19-4444-8C00-276D3F703348}" type="slidenum">
              <a:rPr lang="en-US" smtClean="0"/>
              <a:t>48</a:t>
            </a:fld>
            <a:endParaRPr lang="en-US"/>
          </a:p>
        </p:txBody>
      </p:sp>
    </p:spTree>
    <p:extLst>
      <p:ext uri="{BB962C8B-B14F-4D97-AF65-F5344CB8AC3E}">
        <p14:creationId xmlns:p14="http://schemas.microsoft.com/office/powerpoint/2010/main" val="483271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Carrots and beets are root crops with a wide range of nutrients, flavors, and health-promoting benefits. </a:t>
            </a:r>
          </a:p>
          <a:p>
            <a:pPr fontAlgn="auto">
              <a:spcBef>
                <a:spcPts val="0"/>
              </a:spcBef>
              <a:spcAft>
                <a:spcPts val="0"/>
              </a:spcAft>
              <a:defRPr/>
            </a:pPr>
            <a:r>
              <a:rPr lang="en-US" dirty="0"/>
              <a:t>Red beet juice has also been touted to enhance athletic performance.</a:t>
            </a:r>
          </a:p>
          <a:p>
            <a:pPr fontAlgn="auto">
              <a:spcBef>
                <a:spcPts val="0"/>
              </a:spcBef>
              <a:spcAft>
                <a:spcPts val="0"/>
              </a:spcAft>
              <a:defRPr/>
            </a:pPr>
            <a:r>
              <a:rPr lang="en-US" dirty="0"/>
              <a:t>The wild ancestor of carrots was purple, but most carrots grown in the United States are orange, a good indicator of the nutrients and other phytochemicals they contain, especially beta-carotene. Purple carrot varieties, which are sweeter and higher in beta-carotene and the purple pigments, anthocyanins. Red beets are high in </a:t>
            </a:r>
            <a:r>
              <a:rPr lang="en-US" dirty="0" err="1"/>
              <a:t>betalins</a:t>
            </a:r>
            <a:r>
              <a:rPr lang="en-US" dirty="0"/>
              <a:t>, phytochemicals that may reduce the risk of cancer and other diseases. </a:t>
            </a:r>
          </a:p>
          <a:p>
            <a:pPr fontAlgn="auto">
              <a:spcBef>
                <a:spcPts val="0"/>
              </a:spcBef>
              <a:spcAft>
                <a:spcPts val="0"/>
              </a:spcAft>
              <a:defRPr/>
            </a:pPr>
            <a:r>
              <a:rPr lang="en-US" dirty="0"/>
              <a:t>For the freshest and sweetest carrots and beets, buy them with the green tops still attached. They will be at most only a few weeks old. Refrain from buying baby or frozen carrots. Baby carrots originate from misshapen mature carrots that have been whittled down to a smaller uniform size, and the remaining inner core is not as nutritious as the outer part that is discarded. The peeling, processing, and freeze/thaw cycle of frozen carrots destroys about half of their antioxidant value. The canning of beets renders them more nutritious with more antioxidant value.</a:t>
            </a:r>
          </a:p>
          <a:p>
            <a:pPr fontAlgn="auto">
              <a:spcBef>
                <a:spcPts val="0"/>
              </a:spcBef>
              <a:spcAft>
                <a:spcPts val="0"/>
              </a:spcAft>
              <a:defRPr/>
            </a:pPr>
            <a:r>
              <a:rPr lang="en-US" dirty="0"/>
              <a:t>Cut the tops off of your fresh carrots so they retain their moisture. Remove beet greens and store beet roots unwrapped in the crisper drawer of the refrigerator and use them within 2 weeks. </a:t>
            </a:r>
          </a:p>
          <a:p>
            <a:pPr fontAlgn="auto">
              <a:spcBef>
                <a:spcPts val="0"/>
              </a:spcBef>
              <a:spcAft>
                <a:spcPts val="0"/>
              </a:spcAft>
              <a:defRPr/>
            </a:pPr>
            <a:r>
              <a:rPr lang="en-US" dirty="0"/>
              <a:t>Carrots and beets are more nutritious cooked. The heat breaks down cell walls and makes nutrients more bioavailable. Scrub carrots and beets, and cook them whole. Carrots can be sautéed or steamed to preserve more nutrients and sweetness. Eat carrots with oil or fat to allow best absorption of the fat-soluble beta-carotene, a precursor of vitamin A.</a:t>
            </a:r>
          </a:p>
          <a:p>
            <a:pPr fontAlgn="auto">
              <a:spcBef>
                <a:spcPts val="0"/>
              </a:spcBef>
              <a:spcAft>
                <a:spcPts val="0"/>
              </a:spcAft>
              <a:defRPr/>
            </a:pPr>
            <a:r>
              <a:rPr lang="en-US" dirty="0"/>
              <a:t>The skin of beets helps retain the water-soluble nutrients while cooking and can be slipped off when cool.</a:t>
            </a:r>
          </a:p>
        </p:txBody>
      </p:sp>
      <p:sp>
        <p:nvSpPr>
          <p:cNvPr id="4" name="Slide Number Placeholder 3"/>
          <p:cNvSpPr>
            <a:spLocks noGrp="1"/>
          </p:cNvSpPr>
          <p:nvPr>
            <p:ph type="sldNum" sz="quarter" idx="5"/>
          </p:nvPr>
        </p:nvSpPr>
        <p:spPr/>
        <p:txBody>
          <a:bodyPr/>
          <a:lstStyle/>
          <a:p>
            <a:fld id="{29DB8B88-7B19-4444-8C00-276D3F703348}" type="slidenum">
              <a:rPr lang="en-US" smtClean="0"/>
              <a:t>49</a:t>
            </a:fld>
            <a:endParaRPr lang="en-US"/>
          </a:p>
        </p:txBody>
      </p:sp>
    </p:spTree>
    <p:extLst>
      <p:ext uri="{BB962C8B-B14F-4D97-AF65-F5344CB8AC3E}">
        <p14:creationId xmlns:p14="http://schemas.microsoft.com/office/powerpoint/2010/main" val="3024050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DB8B88-7B19-4444-8C00-276D3F703348}" type="slidenum">
              <a:rPr lang="en-US" smtClean="0"/>
              <a:t>5</a:t>
            </a:fld>
            <a:endParaRPr lang="en-US"/>
          </a:p>
        </p:txBody>
      </p:sp>
    </p:spTree>
    <p:extLst>
      <p:ext uri="{BB962C8B-B14F-4D97-AF65-F5344CB8AC3E}">
        <p14:creationId xmlns:p14="http://schemas.microsoft.com/office/powerpoint/2010/main" val="3161785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general recommendation for fat for athletes is the same as for non-athletes.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Twenty to 35 percent of total calories, and we want to make sure we're choosing healthy fats like unsaturated plant sources and some fish.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want to choose healthy fats more often than solid saturated animal sources like beef, pork, and things like that. Focus on plant oils and focus on fish oils because those are going to be the unsaturated fats.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altLang="en-US" dirty="0"/>
              <a:t>Lower intensity, longer duration exercises use more fat for fuel, which is shown in yellow. </a:t>
            </a:r>
          </a:p>
        </p:txBody>
      </p:sp>
      <p:sp>
        <p:nvSpPr>
          <p:cNvPr id="4" name="Slide Number Placeholder 3"/>
          <p:cNvSpPr>
            <a:spLocks noGrp="1"/>
          </p:cNvSpPr>
          <p:nvPr>
            <p:ph type="sldNum" sz="quarter" idx="5"/>
          </p:nvPr>
        </p:nvSpPr>
        <p:spPr/>
        <p:txBody>
          <a:bodyPr/>
          <a:lstStyle/>
          <a:p>
            <a:fld id="{29DB8B88-7B19-4444-8C00-276D3F703348}" type="slidenum">
              <a:rPr lang="en-US" smtClean="0"/>
              <a:t>51</a:t>
            </a:fld>
            <a:endParaRPr lang="en-US"/>
          </a:p>
        </p:txBody>
      </p:sp>
    </p:spTree>
    <p:extLst>
      <p:ext uri="{BB962C8B-B14F-4D97-AF65-F5344CB8AC3E}">
        <p14:creationId xmlns:p14="http://schemas.microsoft.com/office/powerpoint/2010/main" val="338373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much protein do athletes actually need? Right now, the RDA for protein for all adults is eight grams per kilogram. There's no special RDA, according to the National Academy of Science, for athletes. But, a lot of sports nutrition experts have done studies, and they're finding that athletes perform optimally with higher intakes than 0.8 grams per kilogram.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though the RDA is still 0.8 grams per kilogram, most experts in sports nutrition will recommend anywhere up to two grams per kilogram. It's going to vary based on what you're doing. This high amount of two grams per kilogram is going to be for people who are just starting a strength training program. They're building muscle, and they're going to need that extra protein.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that new muscle is built, and they’re just trying to maintain, they don't need two grams anymore. They can drop that down to 1.4 or 1.6. In between here, the endurance athletes are going to need a little extra because they're breaking down muscle too. They need to help their muscles repair. Also, they’re using extra amino acids for fuel during activity. A little bit higher than the RDA is best for athletes, but the RDA is still officially 0.8. Even though this sounds like a lot, it is not a lot. Most of us are probably getting that much without trying. It’s easy to eat that with a normal diet. You don't need supplements. </a:t>
            </a:r>
          </a:p>
        </p:txBody>
      </p:sp>
      <p:sp>
        <p:nvSpPr>
          <p:cNvPr id="4" name="Slide Number Placeholder 3"/>
          <p:cNvSpPr>
            <a:spLocks noGrp="1"/>
          </p:cNvSpPr>
          <p:nvPr>
            <p:ph type="sldNum" sz="quarter" idx="5"/>
          </p:nvPr>
        </p:nvSpPr>
        <p:spPr/>
        <p:txBody>
          <a:bodyPr/>
          <a:lstStyle/>
          <a:p>
            <a:fld id="{29DB8B88-7B19-4444-8C00-276D3F703348}" type="slidenum">
              <a:rPr lang="en-US" smtClean="0"/>
              <a:t>52</a:t>
            </a:fld>
            <a:endParaRPr lang="en-US"/>
          </a:p>
        </p:txBody>
      </p:sp>
    </p:spTree>
    <p:extLst>
      <p:ext uri="{BB962C8B-B14F-4D97-AF65-F5344CB8AC3E}">
        <p14:creationId xmlns:p14="http://schemas.microsoft.com/office/powerpoint/2010/main" val="820762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The ASK the RDN is a response to this question: </a:t>
            </a:r>
          </a:p>
          <a:p>
            <a:pPr fontAlgn="auto">
              <a:spcBef>
                <a:spcPts val="0"/>
              </a:spcBef>
              <a:spcAft>
                <a:spcPts val="0"/>
              </a:spcAft>
              <a:defRPr/>
            </a:pPr>
            <a:r>
              <a:rPr lang="en-US" dirty="0"/>
              <a:t>Dear RDN: For a variety of reasons, I am considering switching to a vegan eating pattern. However, I am a sprinter on the college women’s swim-</a:t>
            </a:r>
            <a:r>
              <a:rPr lang="en-US" dirty="0" err="1"/>
              <a:t>ming</a:t>
            </a:r>
            <a:r>
              <a:rPr lang="en-US" dirty="0"/>
              <a:t> and diving team, and I want to make sure that a vegan diet would not affect my athletic performance. Can a “no-meat athlete” compete?</a:t>
            </a:r>
          </a:p>
          <a:p>
            <a:pPr fontAlgn="auto">
              <a:spcBef>
                <a:spcPts val="0"/>
              </a:spcBef>
              <a:spcAft>
                <a:spcPts val="0"/>
              </a:spcAft>
              <a:defRPr/>
            </a:pPr>
            <a:endParaRPr lang="en-US" dirty="0"/>
          </a:p>
          <a:p>
            <a:pPr fontAlgn="auto">
              <a:spcBef>
                <a:spcPts val="0"/>
              </a:spcBef>
              <a:spcAft>
                <a:spcPts val="0"/>
              </a:spcAft>
              <a:defRPr/>
            </a:pPr>
            <a:r>
              <a:rPr lang="en-US" dirty="0"/>
              <a:t> A well-planned plant-based diet can absolutely support optimal athletic performance. </a:t>
            </a:r>
          </a:p>
          <a:p>
            <a:pPr fontAlgn="auto">
              <a:spcBef>
                <a:spcPts val="0"/>
              </a:spcBef>
              <a:spcAft>
                <a:spcPts val="0"/>
              </a:spcAft>
              <a:defRPr/>
            </a:pPr>
            <a:r>
              <a:rPr lang="en-US" dirty="0"/>
              <a:t>From better weight management to reduced risk for chronic diseases, vegan diets offer many health benefits. </a:t>
            </a:r>
          </a:p>
          <a:p>
            <a:pPr fontAlgn="auto">
              <a:spcBef>
                <a:spcPts val="0"/>
              </a:spcBef>
              <a:spcAft>
                <a:spcPts val="0"/>
              </a:spcAft>
              <a:defRPr/>
            </a:pPr>
            <a:r>
              <a:rPr lang="en-US" dirty="0"/>
              <a:t>However, some nutrient needs may be difficult to meet with a plant-based diet. These include protein, iron, calcium, and vitamin B-12.</a:t>
            </a:r>
          </a:p>
          <a:p>
            <a:pPr fontAlgn="auto">
              <a:spcBef>
                <a:spcPts val="0"/>
              </a:spcBef>
              <a:spcAft>
                <a:spcPts val="0"/>
              </a:spcAft>
              <a:defRPr/>
            </a:pPr>
            <a:endParaRPr lang="en-US" dirty="0"/>
          </a:p>
          <a:p>
            <a:pPr fontAlgn="auto">
              <a:spcBef>
                <a:spcPts val="0"/>
              </a:spcBef>
              <a:spcAft>
                <a:spcPts val="0"/>
              </a:spcAft>
              <a:defRPr/>
            </a:pPr>
            <a:r>
              <a:rPr lang="en-US" dirty="0"/>
              <a:t>Patrik Baboumian is a strongman competitor and former bodybuilder who follows a vegan diet. </a:t>
            </a:r>
          </a:p>
          <a:p>
            <a:pPr fontAlgn="auto">
              <a:spcBef>
                <a:spcPts val="0"/>
              </a:spcBef>
              <a:spcAft>
                <a:spcPts val="0"/>
              </a:spcAft>
              <a:defRPr/>
            </a:pPr>
            <a:r>
              <a:rPr lang="en-US" dirty="0"/>
              <a:t>The plant-based protein sources that built his 250-pound physique included beans, peas, lentils, nuts, seeds, and soy. </a:t>
            </a:r>
          </a:p>
          <a:p>
            <a:pPr fontAlgn="auto">
              <a:spcBef>
                <a:spcPts val="0"/>
              </a:spcBef>
              <a:spcAft>
                <a:spcPts val="0"/>
              </a:spcAft>
              <a:defRPr/>
            </a:pPr>
            <a:r>
              <a:rPr lang="en-US" dirty="0"/>
              <a:t>Baboumian was a world record–holder for the log lift in his weight class and was named Germany’s strongest man.</a:t>
            </a:r>
          </a:p>
        </p:txBody>
      </p:sp>
      <p:sp>
        <p:nvSpPr>
          <p:cNvPr id="4" name="Slide Number Placeholder 3"/>
          <p:cNvSpPr>
            <a:spLocks noGrp="1"/>
          </p:cNvSpPr>
          <p:nvPr>
            <p:ph type="sldNum" sz="quarter" idx="5"/>
          </p:nvPr>
        </p:nvSpPr>
        <p:spPr/>
        <p:txBody>
          <a:bodyPr/>
          <a:lstStyle/>
          <a:p>
            <a:fld id="{29DB8B88-7B19-4444-8C00-276D3F703348}" type="slidenum">
              <a:rPr lang="en-US" smtClean="0"/>
              <a:t>53</a:t>
            </a:fld>
            <a:endParaRPr lang="en-US"/>
          </a:p>
        </p:txBody>
      </p:sp>
    </p:spTree>
    <p:extLst>
      <p:ext uri="{BB962C8B-B14F-4D97-AF65-F5344CB8AC3E}">
        <p14:creationId xmlns:p14="http://schemas.microsoft.com/office/powerpoint/2010/main" val="3085415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it comes to vitamins and minerals, there are some specific things athletes should be thinking about. They don't have any special RDAs for any vitamins or minerals. </a:t>
            </a:r>
          </a:p>
          <a:p>
            <a:r>
              <a:rPr lang="en-US" sz="1200" kern="1200" dirty="0">
                <a:solidFill>
                  <a:schemeClr val="tx1"/>
                </a:solidFill>
                <a:effectLst/>
                <a:latin typeface="+mn-lt"/>
                <a:ea typeface="+mn-ea"/>
                <a:cs typeface="+mn-cs"/>
              </a:rPr>
              <a:t>Regarding fluid balance, as we sweat, we're losing some electrolytes, so it's important to replace sodium and potassium. </a:t>
            </a:r>
          </a:p>
        </p:txBody>
      </p:sp>
      <p:sp>
        <p:nvSpPr>
          <p:cNvPr id="4" name="Slide Number Placeholder 3"/>
          <p:cNvSpPr>
            <a:spLocks noGrp="1"/>
          </p:cNvSpPr>
          <p:nvPr>
            <p:ph type="sldNum" sz="quarter" idx="5"/>
          </p:nvPr>
        </p:nvSpPr>
        <p:spPr/>
        <p:txBody>
          <a:bodyPr/>
          <a:lstStyle/>
          <a:p>
            <a:fld id="{29DB8B88-7B19-4444-8C00-276D3F703348}" type="slidenum">
              <a:rPr lang="en-US" smtClean="0"/>
              <a:t>54</a:t>
            </a:fld>
            <a:endParaRPr lang="en-US"/>
          </a:p>
        </p:txBody>
      </p:sp>
    </p:spTree>
    <p:extLst>
      <p:ext uri="{BB962C8B-B14F-4D97-AF65-F5344CB8AC3E}">
        <p14:creationId xmlns:p14="http://schemas.microsoft.com/office/powerpoint/2010/main" val="3212720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All those B vitamins are important, especially B-6 for amino acid conversions. </a:t>
            </a:r>
          </a:p>
          <a:p>
            <a:pPr fontAlgn="auto">
              <a:spcBef>
                <a:spcPts val="0"/>
              </a:spcBef>
              <a:spcAft>
                <a:spcPts val="0"/>
              </a:spcAft>
              <a:defRPr/>
            </a:pPr>
            <a:r>
              <a:rPr lang="en-US" dirty="0"/>
              <a:t>The closest we’re getting to having a specific RDA for athletes would be B-6.</a:t>
            </a:r>
          </a:p>
          <a:p>
            <a:pPr>
              <a:defRPr/>
            </a:pPr>
            <a:r>
              <a:rPr lang="en-US" dirty="0"/>
              <a:t>B-6 is important for energy metabolism.</a:t>
            </a:r>
          </a:p>
          <a:p>
            <a:pPr fontAlgn="auto">
              <a:spcBef>
                <a:spcPts val="0"/>
              </a:spcBef>
              <a:spcAft>
                <a:spcPts val="0"/>
              </a:spcAft>
              <a:defRPr/>
            </a:pPr>
            <a:r>
              <a:rPr lang="en-US" dirty="0"/>
              <a:t> </a:t>
            </a:r>
          </a:p>
          <a:p>
            <a:pPr fontAlgn="auto">
              <a:spcBef>
                <a:spcPts val="0"/>
              </a:spcBef>
              <a:spcAft>
                <a:spcPts val="0"/>
              </a:spcAft>
              <a:defRPr/>
            </a:pPr>
            <a:r>
              <a:rPr lang="en-US" dirty="0"/>
              <a:t>There's some pretty good research that athletes probably need more B-6. </a:t>
            </a:r>
          </a:p>
          <a:p>
            <a:pPr fontAlgn="auto">
              <a:spcBef>
                <a:spcPts val="0"/>
              </a:spcBef>
              <a:spcAft>
                <a:spcPts val="0"/>
              </a:spcAft>
              <a:defRPr/>
            </a:pPr>
            <a:r>
              <a:rPr lang="en-US" dirty="0"/>
              <a:t>However, most athletes get enough B-6 because as you increase your food intake to meet your energy needs, you're probably getting enough B-6. I</a:t>
            </a:r>
          </a:p>
          <a:p>
            <a:pPr fontAlgn="auto">
              <a:spcBef>
                <a:spcPts val="0"/>
              </a:spcBef>
              <a:spcAft>
                <a:spcPts val="0"/>
              </a:spcAft>
              <a:defRPr/>
            </a:pPr>
            <a:r>
              <a:rPr lang="en-US" dirty="0"/>
              <a:t>t's found in a variety of foods and it’s in a lot of protein foods, but also other food groups too</a:t>
            </a:r>
          </a:p>
        </p:txBody>
      </p:sp>
      <p:sp>
        <p:nvSpPr>
          <p:cNvPr id="4" name="Slide Number Placeholder 3"/>
          <p:cNvSpPr>
            <a:spLocks noGrp="1"/>
          </p:cNvSpPr>
          <p:nvPr>
            <p:ph type="sldNum" sz="quarter" idx="5"/>
          </p:nvPr>
        </p:nvSpPr>
        <p:spPr/>
        <p:txBody>
          <a:bodyPr/>
          <a:lstStyle/>
          <a:p>
            <a:fld id="{29DB8B88-7B19-4444-8C00-276D3F703348}" type="slidenum">
              <a:rPr lang="en-US" smtClean="0"/>
              <a:t>55</a:t>
            </a:fld>
            <a:endParaRPr lang="en-US"/>
          </a:p>
        </p:txBody>
      </p:sp>
    </p:spTree>
    <p:extLst>
      <p:ext uri="{BB962C8B-B14F-4D97-AF65-F5344CB8AC3E}">
        <p14:creationId xmlns:p14="http://schemas.microsoft.com/office/powerpoint/2010/main" val="17478995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Antioxidants are important because you’re putting a lot of stress on your body, and you're using a lot more fuel.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You're creating more free radicals, so you need more antioxidants to combat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Vitamin C and vitamin E are good for that. You don't need a supplement. Just eat your fruits and veggies.</a:t>
            </a:r>
          </a:p>
        </p:txBody>
      </p:sp>
      <p:sp>
        <p:nvSpPr>
          <p:cNvPr id="4" name="Slide Number Placeholder 3"/>
          <p:cNvSpPr>
            <a:spLocks noGrp="1"/>
          </p:cNvSpPr>
          <p:nvPr>
            <p:ph type="sldNum" sz="quarter" idx="5"/>
          </p:nvPr>
        </p:nvSpPr>
        <p:spPr/>
        <p:txBody>
          <a:bodyPr/>
          <a:lstStyle/>
          <a:p>
            <a:fld id="{29DB8B88-7B19-4444-8C00-276D3F703348}" type="slidenum">
              <a:rPr lang="en-US" smtClean="0"/>
              <a:t>56</a:t>
            </a:fld>
            <a:endParaRPr lang="en-US"/>
          </a:p>
        </p:txBody>
      </p:sp>
    </p:spTree>
    <p:extLst>
      <p:ext uri="{BB962C8B-B14F-4D97-AF65-F5344CB8AC3E}">
        <p14:creationId xmlns:p14="http://schemas.microsoft.com/office/powerpoint/2010/main" val="34788068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 is important for blood health, and we need our blood to be healthy. </a:t>
            </a:r>
          </a:p>
          <a:p>
            <a:r>
              <a:rPr lang="en-US" dirty="0"/>
              <a:t>We need our red blood cells to get oxygen to our cells so that we can use that oxygen for metabolizing fuel. Iron is important.</a:t>
            </a:r>
          </a:p>
          <a:p>
            <a:r>
              <a:rPr lang="en-US" sz="1200" kern="1200" dirty="0">
                <a:solidFill>
                  <a:schemeClr val="tx1"/>
                </a:solidFill>
                <a:effectLst/>
                <a:latin typeface="+mn-lt"/>
                <a:ea typeface="+mn-ea"/>
                <a:cs typeface="+mn-cs"/>
              </a:rPr>
              <a:t>If you have anemia and iron deficiency, that's definitely going to affect your performance because you're not getting enough oxygen to your cells. Sports anemia and iron deficiency anemia are not the same thing. Iron deficiency anemia is when you're not getting enough, and your red blood cells are unhealthy. They don't have enough hemoglobin, and they can't transport oxygen very effectively. When you first start a sports training program, sports anemia is pretty common. It's not really true anemia, it just means that your blood volume has expanded, so your red blood cells are diluted in your blood. It looks like your red blood cell levels are low, but just because your plasma volume has expanded. This is a temporary condition. It doesn't affect your performance. You can't really tell by looking at your blood if it's sports anemia or iron deficiency anemia, so it's a good idea to screen for these things as we go. Women are at particular risk because of menstruation. Sometimes athletes, in general, have some GI bleeding. It sounds terrible, but as you run, it's pretty common to have a little GI bleeding from the stress of exercising. Also, when your feet strike the ground, that can break your red blood cells and create a little hemolysis, so your red blood cells break apart. Athletes are at higher risk for anemia for those reasons. If there's a weight restrictive sport, people who aren't getting enough calories might be restricting good sources of iron, so they might be low. Just focus on iron-rich foods to prevent it. Once iron deficiency anemia occurs, can you fix it with food? You can't. Once you get anemia, you need to take a supplement to fix it. It’s something to check and something you should screen for periodically throughout the season for athletes. </a:t>
            </a:r>
          </a:p>
        </p:txBody>
      </p:sp>
      <p:sp>
        <p:nvSpPr>
          <p:cNvPr id="4" name="Slide Number Placeholder 3"/>
          <p:cNvSpPr>
            <a:spLocks noGrp="1"/>
          </p:cNvSpPr>
          <p:nvPr>
            <p:ph type="sldNum" sz="quarter" idx="5"/>
          </p:nvPr>
        </p:nvSpPr>
        <p:spPr/>
        <p:txBody>
          <a:bodyPr/>
          <a:lstStyle/>
          <a:p>
            <a:fld id="{29DB8B88-7B19-4444-8C00-276D3F703348}" type="slidenum">
              <a:rPr lang="en-US" smtClean="0"/>
              <a:t>57</a:t>
            </a:fld>
            <a:endParaRPr lang="en-US"/>
          </a:p>
        </p:txBody>
      </p:sp>
    </p:spTree>
    <p:extLst>
      <p:ext uri="{BB962C8B-B14F-4D97-AF65-F5344CB8AC3E}">
        <p14:creationId xmlns:p14="http://schemas.microsoft.com/office/powerpoint/2010/main" val="1487520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Bone health is super important for athletes. They’re putting stress on their bones, and that helps build strong bones, but they need the raw materials available to do that. They need to have calcium and other bone minerals. They need to have enough vitamin D to absorb calcium. Another important thing about vitamin D in athletes is it helps your muscles to be healthy. It's important for muscle synthesis, and athletes that don't get enough vitamin D might have frequent muscle injuries. </a:t>
            </a:r>
          </a:p>
          <a:p>
            <a:r>
              <a:rPr lang="en-US" dirty="0"/>
              <a:t>B-6 is important for energy metabolism</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Calcium is important for your bones, especially for female athletes, because female athletes tend to not get enough. Women, in general, tend to not get enough calcium, but this could be the issue for men as well if their calorie intake and calcium intake is low.</a:t>
            </a:r>
            <a:endParaRPr lang="en-US" dirty="0"/>
          </a:p>
        </p:txBody>
      </p:sp>
      <p:sp>
        <p:nvSpPr>
          <p:cNvPr id="4" name="Slide Number Placeholder 3"/>
          <p:cNvSpPr>
            <a:spLocks noGrp="1"/>
          </p:cNvSpPr>
          <p:nvPr>
            <p:ph type="sldNum" sz="quarter" idx="5"/>
          </p:nvPr>
        </p:nvSpPr>
        <p:spPr/>
        <p:txBody>
          <a:bodyPr/>
          <a:lstStyle/>
          <a:p>
            <a:fld id="{29DB8B88-7B19-4444-8C00-276D3F703348}" type="slidenum">
              <a:rPr lang="en-US" smtClean="0"/>
              <a:t>58</a:t>
            </a:fld>
            <a:endParaRPr lang="en-US"/>
          </a:p>
        </p:txBody>
      </p:sp>
    </p:spTree>
    <p:extLst>
      <p:ext uri="{BB962C8B-B14F-4D97-AF65-F5344CB8AC3E}">
        <p14:creationId xmlns:p14="http://schemas.microsoft.com/office/powerpoint/2010/main" val="6551247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Athletes need to have enough vitamin D to absorb calcium. </a:t>
            </a:r>
          </a:p>
          <a:p>
            <a:r>
              <a:rPr lang="en-US" dirty="0"/>
              <a:t>Another important thing about vitamin D in athletes is it helps your muscles to be healthy. </a:t>
            </a:r>
          </a:p>
          <a:p>
            <a:r>
              <a:rPr lang="en-US" dirty="0"/>
              <a:t>It's important for muscle synthesis, and athletes that don't get enough vitamin D might have frequent muscle injuries. </a:t>
            </a:r>
          </a:p>
        </p:txBody>
      </p:sp>
      <p:sp>
        <p:nvSpPr>
          <p:cNvPr id="4" name="Slide Number Placeholder 3"/>
          <p:cNvSpPr>
            <a:spLocks noGrp="1"/>
          </p:cNvSpPr>
          <p:nvPr>
            <p:ph type="sldNum" sz="quarter" idx="5"/>
          </p:nvPr>
        </p:nvSpPr>
        <p:spPr/>
        <p:txBody>
          <a:bodyPr/>
          <a:lstStyle/>
          <a:p>
            <a:fld id="{29DB8B88-7B19-4444-8C00-276D3F703348}" type="slidenum">
              <a:rPr lang="en-US" smtClean="0"/>
              <a:t>59</a:t>
            </a:fld>
            <a:endParaRPr lang="en-US"/>
          </a:p>
        </p:txBody>
      </p:sp>
    </p:spTree>
    <p:extLst>
      <p:ext uri="{BB962C8B-B14F-4D97-AF65-F5344CB8AC3E}">
        <p14:creationId xmlns:p14="http://schemas.microsoft.com/office/powerpoint/2010/main" val="13666190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fluid balance, as we sweat, we're losing some electrolytes, so it's important to replace sodium and potassium. </a:t>
            </a:r>
            <a:r>
              <a:rPr lang="en-US" sz="1200" kern="1200" dirty="0">
                <a:solidFill>
                  <a:schemeClr val="tx1"/>
                </a:solidFill>
                <a:effectLst/>
                <a:latin typeface="+mn-lt"/>
                <a:ea typeface="+mn-ea"/>
                <a:cs typeface="+mn-cs"/>
              </a:rPr>
              <a:t>You need fluid as an athlete because that's the main way you cool your body, so it's going to help dissipate heat and prevent heat-related injuries like heat stroke. Also, it's going to transport nutrients and oxygen to all your cells. You need to have that fluid available. This is for the average adult: nine cups of fluid per day for women and 13 cups per day for men is recommended. For athletes, they are going to need more than that because they're losing extra in sweat. Just like calories, I can't give you a specific number. It's just going to depend on each athlete. It's going to depend on the temperature, where they’re exercising, and it's going to depend on how much they sweat. It also depends on how long they exercise. Lots of different variables are going on there. </a:t>
            </a:r>
          </a:p>
          <a:p>
            <a:r>
              <a:rPr lang="en-US" sz="1200" kern="1200" dirty="0">
                <a:solidFill>
                  <a:schemeClr val="tx1"/>
                </a:solidFill>
                <a:effectLst/>
                <a:latin typeface="+mn-lt"/>
                <a:ea typeface="+mn-ea"/>
                <a:cs typeface="+mn-cs"/>
              </a:rPr>
              <a:t>The idea is for athletes to avoid losing more than two percent of body weight during exercise. Once you lose two percent of your weight as fluid, that's when you’ll start to have symptoms of dehydration. Ideally, you would keep track of your weight loss from before and after your workout. Then from training, you would know how much you're sweating and about how much you need to replenish during activity and after activity. To replace a pound of weight loss, you need to drink about two or three cups of water. A pint is two cups, and that's about a pound, but you need a little extra because you're going to pee some extra out. Two to three extra cups per day is the general recommendation to replace a pound of weight loss.</a:t>
            </a: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need fluid as an athlete because that's the main way you cool your body, so it's going to help dissipate heat and prevent heat-related injuries like heat stroke. Also, it's going to transport nutrients and oxygen to all your cells. You need to have that fluid available. This is for the average adult: nine cups of fluid per day for women and 13 cups per day for men is recommended. For athletes, they are going to need more than that because they're losing extra in sweat. Just like calories, I can't give you a specific number. It's just going to depend on each athlete. It's going to depend on the temperature, where they’re exercising, and it's going to depend on how much they sweat. It also depends on how long they exercise. Lots of different variables are going on there. </a:t>
            </a:r>
          </a:p>
          <a:p>
            <a:r>
              <a:rPr lang="en-US" sz="1200" kern="1200" dirty="0">
                <a:solidFill>
                  <a:schemeClr val="tx1"/>
                </a:solidFill>
                <a:effectLst/>
                <a:latin typeface="+mn-lt"/>
                <a:ea typeface="+mn-ea"/>
                <a:cs typeface="+mn-cs"/>
              </a:rPr>
              <a:t>The idea is for athletes to avoid losing more than two percent of body weight during exercise. Once you lose two percent of your weight as fluid, that's when you’ll start to have symptoms of dehydration. Ideally, you would keep track of your weight loss from before and after your workout. Then from training, you would know how much you're sweating and about how much you need to replenish during activity and after activity. To replace a pound of weight loss, you need to drink about two or three cups of water. A pint is two cups, and that's about a pound, but you need a little extra because you're going to pee some extra out. Two to three extra cups per day is the general recommendation to replace a pound of weight loss.</a:t>
            </a: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need fluid as an athlete because that's the main way you cool your body, so it's going to help dissipate heat and prevent heat-related injuries like heat stroke. Also, it's going to transport nutrients and oxygen to all your cells. You need to have that fluid available. This is for the average adult: nine cups of fluid per day for women and 13 cups per day for men is recommended. For athletes, they are going to need more than that because they're losing extra in sweat. Just like calories, I can't give you a specific number. It's just going to depend on each athlete. It's going to depend on the temperature, where they’re exercising, and it's going to depend on how much they sweat. It also depends on how long they exercise. Lots of different variables are going on there. </a:t>
            </a:r>
          </a:p>
          <a:p>
            <a:r>
              <a:rPr lang="en-US" sz="1200" kern="1200" dirty="0">
                <a:solidFill>
                  <a:schemeClr val="tx1"/>
                </a:solidFill>
                <a:effectLst/>
                <a:latin typeface="+mn-lt"/>
                <a:ea typeface="+mn-ea"/>
                <a:cs typeface="+mn-cs"/>
              </a:rPr>
              <a:t>The idea is for athletes to avoid losing more than two percent of body weight during exercise. Once you lose two percent of your weight as fluid, that's when you’ll start to have symptoms of dehydration. Ideally, you would keep track of your weight loss from before and after your workout. Then from training, you would know how much you're sweating and about how much you need to replenish during activity and after activity. To replace a pound of weight loss, you need to drink about two or three cups of water. A pint is two cups, and that's about a pound, but you need a little extra because you're going to pee some extra out. Two to three extra cups per day is the general recommendation to replace a pound of weight loss.</a:t>
            </a:r>
          </a:p>
        </p:txBody>
      </p:sp>
      <p:sp>
        <p:nvSpPr>
          <p:cNvPr id="4" name="Slide Number Placeholder 3"/>
          <p:cNvSpPr>
            <a:spLocks noGrp="1"/>
          </p:cNvSpPr>
          <p:nvPr>
            <p:ph type="sldNum" sz="quarter" idx="5"/>
          </p:nvPr>
        </p:nvSpPr>
        <p:spPr/>
        <p:txBody>
          <a:bodyPr/>
          <a:lstStyle/>
          <a:p>
            <a:fld id="{29DB8B88-7B19-4444-8C00-276D3F703348}" type="slidenum">
              <a:rPr lang="en-US" smtClean="0"/>
              <a:t>60</a:t>
            </a:fld>
            <a:endParaRPr lang="en-US"/>
          </a:p>
        </p:txBody>
      </p:sp>
    </p:spTree>
    <p:extLst>
      <p:ext uri="{BB962C8B-B14F-4D97-AF65-F5344CB8AC3E}">
        <p14:creationId xmlns:p14="http://schemas.microsoft.com/office/powerpoint/2010/main" val="290159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some of the terms in this chapter.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Physical activity is any movement that requires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Exercise is physical activity that is planned and meant to increase fitness.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Physical fitness is the ability to perform a moderate-to-vigorous activity without getting excessively tired. </a:t>
            </a:r>
          </a:p>
        </p:txBody>
      </p:sp>
      <p:sp>
        <p:nvSpPr>
          <p:cNvPr id="4" name="Slide Number Placeholder 3"/>
          <p:cNvSpPr>
            <a:spLocks noGrp="1"/>
          </p:cNvSpPr>
          <p:nvPr>
            <p:ph type="sldNum" sz="quarter" idx="5"/>
          </p:nvPr>
        </p:nvSpPr>
        <p:spPr/>
        <p:txBody>
          <a:bodyPr/>
          <a:lstStyle/>
          <a:p>
            <a:fld id="{29DB8B88-7B19-4444-8C00-276D3F703348}" type="slidenum">
              <a:rPr lang="en-US" smtClean="0"/>
              <a:t>6</a:t>
            </a:fld>
            <a:endParaRPr lang="en-US"/>
          </a:p>
        </p:txBody>
      </p:sp>
    </p:spTree>
    <p:extLst>
      <p:ext uri="{BB962C8B-B14F-4D97-AF65-F5344CB8AC3E}">
        <p14:creationId xmlns:p14="http://schemas.microsoft.com/office/powerpoint/2010/main" val="57318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 is that thirst is a late sign of dehydration. An athlete who drinks only when thirsty may take 48 hours to replenish fluid losses. After several days of training, an athlete relying only on thirst can build up a fluid debt that will impair performance. For healthy athletes, pale yellow urine is a good indicator that fluid needs are being met.</a:t>
            </a:r>
          </a:p>
        </p:txBody>
      </p:sp>
      <p:sp>
        <p:nvSpPr>
          <p:cNvPr id="4" name="Slide Number Placeholder 3"/>
          <p:cNvSpPr>
            <a:spLocks noGrp="1"/>
          </p:cNvSpPr>
          <p:nvPr>
            <p:ph type="sldNum" sz="quarter" idx="5"/>
          </p:nvPr>
        </p:nvSpPr>
        <p:spPr/>
        <p:txBody>
          <a:bodyPr/>
          <a:lstStyle/>
          <a:p>
            <a:fld id="{29DB8B88-7B19-4444-8C00-276D3F703348}" type="slidenum">
              <a:rPr lang="en-US" smtClean="0"/>
              <a:t>61</a:t>
            </a:fld>
            <a:endParaRPr lang="en-US"/>
          </a:p>
        </p:txBody>
      </p:sp>
    </p:spTree>
    <p:extLst>
      <p:ext uri="{BB962C8B-B14F-4D97-AF65-F5344CB8AC3E}">
        <p14:creationId xmlns:p14="http://schemas.microsoft.com/office/powerpoint/2010/main" val="26217350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Most people, if they just drink to satisfy their thirst, they're fine. </a:t>
            </a:r>
          </a:p>
          <a:p>
            <a:pPr>
              <a:defRPr/>
            </a:pPr>
            <a:r>
              <a:rPr lang="en-US" dirty="0"/>
              <a:t>For athletes they're not going to get thirsty enough to replenish their hydration. </a:t>
            </a:r>
          </a:p>
          <a:p>
            <a:pPr>
              <a:defRPr/>
            </a:pPr>
            <a:r>
              <a:rPr lang="en-US" dirty="0"/>
              <a:t>They need to realize that they need to focus on hydration. </a:t>
            </a:r>
          </a:p>
          <a:p>
            <a:pPr>
              <a:defRPr/>
            </a:pPr>
            <a:r>
              <a:rPr lang="en-US" dirty="0"/>
              <a:t>They need to drink beverages before, during, and after exercise. </a:t>
            </a:r>
          </a:p>
          <a:p>
            <a:pPr>
              <a:defRPr/>
            </a:pPr>
            <a:r>
              <a:rPr lang="en-US" dirty="0"/>
              <a:t>The whole point is to avoid losing more than two percent of your weight as fluid. </a:t>
            </a:r>
          </a:p>
          <a:p>
            <a:pPr>
              <a:defRPr/>
            </a:pPr>
            <a:r>
              <a:rPr lang="en-US" dirty="0"/>
              <a:t>One good way to look at it is to check your urine color. </a:t>
            </a:r>
          </a:p>
          <a:p>
            <a:pPr>
              <a:defRPr/>
            </a:pPr>
            <a:r>
              <a:rPr lang="en-US" dirty="0"/>
              <a:t>It should be a pale-yellow straw color and not any darker than that. </a:t>
            </a:r>
          </a:p>
          <a:p>
            <a:pPr>
              <a:defRPr/>
            </a:pPr>
            <a:r>
              <a:rPr lang="en-US" dirty="0"/>
              <a:t>Be careful because drinking too much fluid could lead to water intoxication. </a:t>
            </a:r>
          </a:p>
          <a:p>
            <a:pPr>
              <a:defRPr/>
            </a:pPr>
            <a:r>
              <a:rPr lang="en-US" dirty="0"/>
              <a:t>Know yourself through training and how much you're going to lose and drink to replenish that.</a:t>
            </a:r>
          </a:p>
        </p:txBody>
      </p:sp>
      <p:sp>
        <p:nvSpPr>
          <p:cNvPr id="4" name="Slide Number Placeholder 3"/>
          <p:cNvSpPr>
            <a:spLocks noGrp="1"/>
          </p:cNvSpPr>
          <p:nvPr>
            <p:ph type="sldNum" sz="quarter" idx="5"/>
          </p:nvPr>
        </p:nvSpPr>
        <p:spPr/>
        <p:txBody>
          <a:bodyPr/>
          <a:lstStyle/>
          <a:p>
            <a:fld id="{29DB8B88-7B19-4444-8C00-276D3F703348}" type="slidenum">
              <a:rPr lang="en-US" smtClean="0"/>
              <a:t>62</a:t>
            </a:fld>
            <a:endParaRPr lang="en-US"/>
          </a:p>
        </p:txBody>
      </p:sp>
    </p:spTree>
    <p:extLst>
      <p:ext uri="{BB962C8B-B14F-4D97-AF65-F5344CB8AC3E}">
        <p14:creationId xmlns:p14="http://schemas.microsoft.com/office/powerpoint/2010/main" val="11427735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Sports drinks have a really good place in sports nutrition. </a:t>
            </a:r>
          </a:p>
          <a:p>
            <a:pPr>
              <a:defRPr/>
            </a:pPr>
            <a:r>
              <a:rPr lang="en-US" dirty="0"/>
              <a:t>Are they necessary for everybody? No, they're not. </a:t>
            </a:r>
          </a:p>
          <a:p>
            <a:pPr>
              <a:defRPr/>
            </a:pPr>
            <a:r>
              <a:rPr lang="en-US" dirty="0"/>
              <a:t>They have less sugar than soda and less sugar than fruit juice. </a:t>
            </a:r>
          </a:p>
          <a:p>
            <a:pPr>
              <a:defRPr/>
            </a:pPr>
            <a:r>
              <a:rPr lang="en-US" dirty="0"/>
              <a:t>They're okay as a beverage for the average everyday person, but they’re probably a source of extra calories if you're not doing endurance exercise. </a:t>
            </a:r>
          </a:p>
          <a:p>
            <a:pPr>
              <a:defRPr/>
            </a:pPr>
            <a:r>
              <a:rPr lang="en-US" dirty="0"/>
              <a:t>They are great when we're doing endurance exercises like long-distance running or cycling. </a:t>
            </a:r>
          </a:p>
          <a:p>
            <a:pPr>
              <a:defRPr/>
            </a:pPr>
            <a:r>
              <a:rPr lang="en-US" dirty="0"/>
              <a:t>If you’re active for an hour or more, you probably need to replace not just fluid but also electrolytes and carbohydrates. </a:t>
            </a:r>
          </a:p>
          <a:p>
            <a:pPr>
              <a:defRPr/>
            </a:pPr>
            <a:r>
              <a:rPr lang="en-US" dirty="0"/>
              <a:t>Sports drinks replace your fluid, but they also give you some carbohydrates to maintain your blood glucose to prevent hitting the wall. </a:t>
            </a:r>
          </a:p>
          <a:p>
            <a:pPr>
              <a:defRPr/>
            </a:pPr>
            <a:r>
              <a:rPr lang="en-US" dirty="0"/>
              <a:t>They also give you some electrolytes to replace the sodium and the chloride that you're losing when you sweat. </a:t>
            </a:r>
          </a:p>
          <a:p>
            <a:pPr>
              <a:defRPr/>
            </a:pPr>
            <a:r>
              <a:rPr lang="en-US" dirty="0"/>
              <a:t>They are formulated to meet the needs of an athlete. </a:t>
            </a:r>
          </a:p>
        </p:txBody>
      </p:sp>
      <p:sp>
        <p:nvSpPr>
          <p:cNvPr id="4" name="Slide Number Placeholder 3"/>
          <p:cNvSpPr>
            <a:spLocks noGrp="1"/>
          </p:cNvSpPr>
          <p:nvPr>
            <p:ph type="sldNum" sz="quarter" idx="5"/>
          </p:nvPr>
        </p:nvSpPr>
        <p:spPr/>
        <p:txBody>
          <a:bodyPr/>
          <a:lstStyle/>
          <a:p>
            <a:fld id="{29DB8B88-7B19-4444-8C00-276D3F703348}" type="slidenum">
              <a:rPr lang="en-US" smtClean="0"/>
              <a:t>63</a:t>
            </a:fld>
            <a:endParaRPr lang="en-US"/>
          </a:p>
        </p:txBody>
      </p:sp>
    </p:spTree>
    <p:extLst>
      <p:ext uri="{BB962C8B-B14F-4D97-AF65-F5344CB8AC3E}">
        <p14:creationId xmlns:p14="http://schemas.microsoft.com/office/powerpoint/2010/main" val="6965694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Table 10-4 compares the caffeine and calorie contents of </a:t>
            </a:r>
            <a:r>
              <a:rPr lang="en-US" dirty="0" err="1"/>
              <a:t>sev-eral</a:t>
            </a:r>
            <a:r>
              <a:rPr lang="en-US" dirty="0"/>
              <a:t> top-selling energy drinks.</a:t>
            </a:r>
          </a:p>
        </p:txBody>
      </p:sp>
      <p:sp>
        <p:nvSpPr>
          <p:cNvPr id="4" name="Slide Number Placeholder 3"/>
          <p:cNvSpPr>
            <a:spLocks noGrp="1"/>
          </p:cNvSpPr>
          <p:nvPr>
            <p:ph type="sldNum" sz="quarter" idx="5"/>
          </p:nvPr>
        </p:nvSpPr>
        <p:spPr/>
        <p:txBody>
          <a:bodyPr/>
          <a:lstStyle/>
          <a:p>
            <a:fld id="{29DB8B88-7B19-4444-8C00-276D3F703348}" type="slidenum">
              <a:rPr lang="en-US" smtClean="0"/>
              <a:t>64</a:t>
            </a:fld>
            <a:endParaRPr lang="en-US"/>
          </a:p>
        </p:txBody>
      </p:sp>
    </p:spTree>
    <p:extLst>
      <p:ext uri="{BB962C8B-B14F-4D97-AF65-F5344CB8AC3E}">
        <p14:creationId xmlns:p14="http://schemas.microsoft.com/office/powerpoint/2010/main" val="26129316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As environmental temperature rises above 95°F (35°C), virtually all body heat is lost through the evaporation of sweat from the skin. </a:t>
            </a:r>
          </a:p>
          <a:p>
            <a:pPr fontAlgn="auto">
              <a:spcBef>
                <a:spcPts val="0"/>
              </a:spcBef>
              <a:spcAft>
                <a:spcPts val="0"/>
              </a:spcAft>
              <a:defRPr/>
            </a:pPr>
            <a:r>
              <a:rPr lang="en-US" dirty="0"/>
              <a:t>As humidity rises, especially above 75%, evaporation slows and sweating is insufficient to cool the body. </a:t>
            </a:r>
          </a:p>
          <a:p>
            <a:pPr fontAlgn="auto">
              <a:spcBef>
                <a:spcPts val="0"/>
              </a:spcBef>
              <a:spcAft>
                <a:spcPts val="0"/>
              </a:spcAft>
              <a:defRPr/>
            </a:pPr>
            <a:r>
              <a:rPr lang="en-US" dirty="0"/>
              <a:t>The result is rapid fatigue, increased work for the heart, and difficulty with prolonged exertion. </a:t>
            </a:r>
          </a:p>
          <a:p>
            <a:pPr fontAlgn="auto">
              <a:spcBef>
                <a:spcPts val="0"/>
              </a:spcBef>
              <a:spcAft>
                <a:spcPts val="0"/>
              </a:spcAft>
              <a:defRPr/>
            </a:pPr>
            <a:r>
              <a:rPr lang="en-US" dirty="0"/>
              <a:t>Heat-related injuries—heat exhaustion, heat cramps, and heatstroke—can be deadly. To decrease the risk of developing heat-related injuries, watch for rapid body-weight changes (2% or more of body weight), replace lost fluids, and avoid exercising under extremely hot, humid conditions.</a:t>
            </a:r>
          </a:p>
          <a:p>
            <a:pPr fontAlgn="auto">
              <a:spcBef>
                <a:spcPts val="0"/>
              </a:spcBef>
              <a:spcAft>
                <a:spcPts val="0"/>
              </a:spcAft>
              <a:defRPr/>
            </a:pPr>
            <a:endParaRPr lang="en-US" dirty="0"/>
          </a:p>
          <a:p>
            <a:pPr fontAlgn="auto">
              <a:spcBef>
                <a:spcPts val="0"/>
              </a:spcBef>
              <a:spcAft>
                <a:spcPts val="0"/>
              </a:spcAft>
              <a:defRPr/>
            </a:pPr>
            <a:r>
              <a:rPr lang="en-US" dirty="0"/>
              <a:t>Here we see the symptoms of the first stage of heat-related illness, heat exhaustion.</a:t>
            </a:r>
          </a:p>
        </p:txBody>
      </p:sp>
      <p:sp>
        <p:nvSpPr>
          <p:cNvPr id="4" name="Slide Number Placeholder 3"/>
          <p:cNvSpPr>
            <a:spLocks noGrp="1"/>
          </p:cNvSpPr>
          <p:nvPr>
            <p:ph type="sldNum" sz="quarter" idx="5"/>
          </p:nvPr>
        </p:nvSpPr>
        <p:spPr/>
        <p:txBody>
          <a:bodyPr/>
          <a:lstStyle/>
          <a:p>
            <a:fld id="{29DB8B88-7B19-4444-8C00-276D3F703348}" type="slidenum">
              <a:rPr lang="en-US" smtClean="0"/>
              <a:t>65</a:t>
            </a:fld>
            <a:endParaRPr lang="en-US"/>
          </a:p>
        </p:txBody>
      </p:sp>
    </p:spTree>
    <p:extLst>
      <p:ext uri="{BB962C8B-B14F-4D97-AF65-F5344CB8AC3E}">
        <p14:creationId xmlns:p14="http://schemas.microsoft.com/office/powerpoint/2010/main" val="4190123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Heat cramps are a frequent complication of heat </a:t>
            </a:r>
            <a:r>
              <a:rPr lang="en-US" dirty="0" err="1"/>
              <a:t>exhausation</a:t>
            </a:r>
            <a:r>
              <a:rPr lang="en-US" dirty="0"/>
              <a:t>.</a:t>
            </a:r>
          </a:p>
          <a:p>
            <a:pPr fontAlgn="auto">
              <a:spcBef>
                <a:spcPts val="0"/>
              </a:spcBef>
              <a:spcAft>
                <a:spcPts val="0"/>
              </a:spcAft>
              <a:defRPr/>
            </a:pPr>
            <a:endParaRPr lang="en-US" dirty="0"/>
          </a:p>
          <a:p>
            <a:pPr fontAlgn="auto">
              <a:spcBef>
                <a:spcPts val="0"/>
              </a:spcBef>
              <a:spcAft>
                <a:spcPts val="0"/>
              </a:spcAft>
              <a:defRPr/>
            </a:pPr>
            <a:r>
              <a:rPr lang="en-US" dirty="0"/>
              <a:t>We see here how important it is to replenish lost fluids and electrolytes immediately.</a:t>
            </a:r>
          </a:p>
        </p:txBody>
      </p:sp>
      <p:sp>
        <p:nvSpPr>
          <p:cNvPr id="4" name="Slide Number Placeholder 3"/>
          <p:cNvSpPr>
            <a:spLocks noGrp="1"/>
          </p:cNvSpPr>
          <p:nvPr>
            <p:ph type="sldNum" sz="quarter" idx="5"/>
          </p:nvPr>
        </p:nvSpPr>
        <p:spPr/>
        <p:txBody>
          <a:bodyPr/>
          <a:lstStyle/>
          <a:p>
            <a:fld id="{29DB8B88-7B19-4444-8C00-276D3F703348}" type="slidenum">
              <a:rPr lang="en-US" smtClean="0"/>
              <a:t>66</a:t>
            </a:fld>
            <a:endParaRPr lang="en-US"/>
          </a:p>
        </p:txBody>
      </p:sp>
    </p:spTree>
    <p:extLst>
      <p:ext uri="{BB962C8B-B14F-4D97-AF65-F5344CB8AC3E}">
        <p14:creationId xmlns:p14="http://schemas.microsoft.com/office/powerpoint/2010/main" val="29302667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We are getting more serious here with heatstroke which requires medical attention.</a:t>
            </a:r>
          </a:p>
        </p:txBody>
      </p:sp>
      <p:sp>
        <p:nvSpPr>
          <p:cNvPr id="4" name="Slide Number Placeholder 3"/>
          <p:cNvSpPr>
            <a:spLocks noGrp="1"/>
          </p:cNvSpPr>
          <p:nvPr>
            <p:ph type="sldNum" sz="quarter" idx="5"/>
          </p:nvPr>
        </p:nvSpPr>
        <p:spPr/>
        <p:txBody>
          <a:bodyPr/>
          <a:lstStyle/>
          <a:p>
            <a:fld id="{29DB8B88-7B19-4444-8C00-276D3F703348}" type="slidenum">
              <a:rPr lang="en-US" smtClean="0"/>
              <a:t>67</a:t>
            </a:fld>
            <a:endParaRPr lang="en-US"/>
          </a:p>
        </p:txBody>
      </p:sp>
    </p:spTree>
    <p:extLst>
      <p:ext uri="{BB962C8B-B14F-4D97-AF65-F5344CB8AC3E}">
        <p14:creationId xmlns:p14="http://schemas.microsoft.com/office/powerpoint/2010/main" val="15967939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It is also possible for some athletes to drink so much water that they develop water intoxication (hyponatremia). </a:t>
            </a:r>
          </a:p>
          <a:p>
            <a:pPr fontAlgn="auto">
              <a:spcBef>
                <a:spcPts val="0"/>
              </a:spcBef>
              <a:spcAft>
                <a:spcPts val="0"/>
              </a:spcAft>
              <a:defRPr/>
            </a:pPr>
            <a:r>
              <a:rPr lang="en-US" dirty="0"/>
              <a:t>Recall that hyponatremia causes cardiovascular and neurological problems and can lead to death. </a:t>
            </a:r>
          </a:p>
          <a:p>
            <a:pPr fontAlgn="auto">
              <a:spcBef>
                <a:spcPts val="0"/>
              </a:spcBef>
              <a:spcAft>
                <a:spcPts val="0"/>
              </a:spcAft>
              <a:defRPr/>
            </a:pPr>
            <a:r>
              <a:rPr lang="en-US" dirty="0"/>
              <a:t>Symptoms of hyponatremia are listed here and could even lead to death if </a:t>
            </a:r>
            <a:r>
              <a:rPr lang="en-US" dirty="0" err="1"/>
              <a:t>untreated.s</a:t>
            </a:r>
            <a:endParaRPr lang="en-US" dirty="0"/>
          </a:p>
        </p:txBody>
      </p:sp>
      <p:sp>
        <p:nvSpPr>
          <p:cNvPr id="4" name="Slide Number Placeholder 3"/>
          <p:cNvSpPr>
            <a:spLocks noGrp="1"/>
          </p:cNvSpPr>
          <p:nvPr>
            <p:ph type="sldNum" sz="quarter" idx="5"/>
          </p:nvPr>
        </p:nvSpPr>
        <p:spPr/>
        <p:txBody>
          <a:bodyPr/>
          <a:lstStyle/>
          <a:p>
            <a:fld id="{29DB8B88-7B19-4444-8C00-276D3F703348}" type="slidenum">
              <a:rPr lang="en-US" smtClean="0"/>
              <a:t>68</a:t>
            </a:fld>
            <a:endParaRPr lang="en-US"/>
          </a:p>
        </p:txBody>
      </p:sp>
    </p:spTree>
    <p:extLst>
      <p:ext uri="{BB962C8B-B14F-4D97-AF65-F5344CB8AC3E}">
        <p14:creationId xmlns:p14="http://schemas.microsoft.com/office/powerpoint/2010/main" val="35819462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9DB8B88-7B19-4444-8C00-276D3F703348}" type="slidenum">
              <a:rPr lang="en-US" smtClean="0"/>
              <a:t>69</a:t>
            </a:fld>
            <a:endParaRPr lang="en-US"/>
          </a:p>
        </p:txBody>
      </p:sp>
    </p:spTree>
    <p:extLst>
      <p:ext uri="{BB962C8B-B14F-4D97-AF65-F5344CB8AC3E}">
        <p14:creationId xmlns:p14="http://schemas.microsoft.com/office/powerpoint/2010/main" val="7248834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using carbohydrates during our exercise, so it's possible we could deplete our glycogen stores. </a:t>
            </a:r>
          </a:p>
          <a:p>
            <a:endParaRPr lang="en-US" dirty="0"/>
          </a:p>
          <a:p>
            <a:r>
              <a:rPr lang="en-US" sz="1200" kern="1200" dirty="0">
                <a:solidFill>
                  <a:schemeClr val="tx1"/>
                </a:solidFill>
                <a:effectLst/>
                <a:latin typeface="+mn-lt"/>
                <a:ea typeface="+mn-ea"/>
                <a:cs typeface="+mn-cs"/>
              </a:rPr>
              <a:t>Then we would feel tired and feel like we can't go on. </a:t>
            </a:r>
          </a:p>
          <a:p>
            <a:endParaRPr lang="en-US" dirty="0"/>
          </a:p>
          <a:p>
            <a:r>
              <a:rPr lang="en-US" sz="1200" kern="1200" dirty="0">
                <a:solidFill>
                  <a:schemeClr val="tx1"/>
                </a:solidFill>
                <a:effectLst/>
                <a:latin typeface="+mn-lt"/>
                <a:ea typeface="+mn-ea"/>
                <a:cs typeface="+mn-cs"/>
              </a:rPr>
              <a:t>One method athletes use to alleviate that problem of hitting the wall or bonking is carbohydrate loading. </a:t>
            </a:r>
          </a:p>
          <a:p>
            <a:r>
              <a:rPr lang="en-US" dirty="0"/>
              <a:t>That's only going to be beneficial for endurance activity. </a:t>
            </a:r>
          </a:p>
          <a:p>
            <a:endParaRPr lang="en-US" dirty="0"/>
          </a:p>
          <a:p>
            <a:r>
              <a:rPr lang="en-US" dirty="0"/>
              <a:t>For short bursts of intense exercise, you don't have enough time to use your glycogen. There are some drawbacks because when you store extra glycogen in your muscles, you also store some water with it. Some people say this makes their muscles feel stiff and heavy. It also causes a little bit of weight gain, which is probably not great for a runner who’s trying to be fast because they have to drag that extra weight. </a:t>
            </a:r>
          </a:p>
          <a:p>
            <a:r>
              <a:rPr lang="en-US" dirty="0"/>
              <a:t>Now, we have a lot of products we can use in the middle of our activity, like sports drinks and energy gels. We probably don't need to do this carbohydrate loading. Some people still do this, but really it's not in style anymore amongst sports dietitians. Now, we’re providing carbohydrates during exercise more.</a:t>
            </a:r>
          </a:p>
        </p:txBody>
      </p:sp>
      <p:sp>
        <p:nvSpPr>
          <p:cNvPr id="4" name="Slide Number Placeholder 3"/>
          <p:cNvSpPr>
            <a:spLocks noGrp="1"/>
          </p:cNvSpPr>
          <p:nvPr>
            <p:ph type="sldNum" sz="quarter" idx="5"/>
          </p:nvPr>
        </p:nvSpPr>
        <p:spPr/>
        <p:txBody>
          <a:bodyPr/>
          <a:lstStyle/>
          <a:p>
            <a:fld id="{29DB8B88-7B19-4444-8C00-276D3F703348}" type="slidenum">
              <a:rPr lang="en-US" smtClean="0"/>
              <a:t>70</a:t>
            </a:fld>
            <a:endParaRPr lang="en-US"/>
          </a:p>
        </p:txBody>
      </p:sp>
    </p:spTree>
    <p:extLst>
      <p:ext uri="{BB962C8B-B14F-4D97-AF65-F5344CB8AC3E}">
        <p14:creationId xmlns:p14="http://schemas.microsoft.com/office/powerpoint/2010/main" val="39874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we have different levels of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 look at the Physical Activity Guidelines, you will see the terms moderate-intensity and vigorous-intensity.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main difference is whether you can talk to somebody when you're doing this exercise.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can talk to somebody while you're working out, that's moderate.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huffing and puffing, that's vigorous.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Vigorous is greatly increasing your heart rate and breathing.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there's also muscle-strengthening activity, which is an important aspect of a fitness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going to increase muscle strength, power, and endurance.</a:t>
            </a:r>
          </a:p>
        </p:txBody>
      </p:sp>
      <p:sp>
        <p:nvSpPr>
          <p:cNvPr id="4" name="Slide Number Placeholder 3"/>
          <p:cNvSpPr>
            <a:spLocks noGrp="1"/>
          </p:cNvSpPr>
          <p:nvPr>
            <p:ph type="sldNum" sz="quarter" idx="5"/>
          </p:nvPr>
        </p:nvSpPr>
        <p:spPr/>
        <p:txBody>
          <a:bodyPr/>
          <a:lstStyle/>
          <a:p>
            <a:fld id="{29DB8B88-7B19-4444-8C00-276D3F703348}" type="slidenum">
              <a:rPr lang="en-US" smtClean="0"/>
              <a:t>7</a:t>
            </a:fld>
            <a:endParaRPr lang="en-US"/>
          </a:p>
        </p:txBody>
      </p:sp>
    </p:spTree>
    <p:extLst>
      <p:ext uri="{BB962C8B-B14F-4D97-AF65-F5344CB8AC3E}">
        <p14:creationId xmlns:p14="http://schemas.microsoft.com/office/powerpoint/2010/main" val="14107042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I say endurance, I mean activity for at least 60 minutes. Long-distance running, long-distance cycling, a triathlon, or something like that would be an endurance activity. </a:t>
            </a:r>
          </a:p>
        </p:txBody>
      </p:sp>
      <p:sp>
        <p:nvSpPr>
          <p:cNvPr id="4" name="Slide Number Placeholder 3"/>
          <p:cNvSpPr>
            <a:spLocks noGrp="1"/>
          </p:cNvSpPr>
          <p:nvPr>
            <p:ph type="sldNum" sz="quarter" idx="5"/>
          </p:nvPr>
        </p:nvSpPr>
        <p:spPr/>
        <p:txBody>
          <a:bodyPr/>
          <a:lstStyle/>
          <a:p>
            <a:fld id="{29DB8B88-7B19-4444-8C00-276D3F703348}" type="slidenum">
              <a:rPr lang="en-US" smtClean="0"/>
              <a:t>71</a:t>
            </a:fld>
            <a:endParaRPr lang="en-US"/>
          </a:p>
        </p:txBody>
      </p:sp>
    </p:spTree>
    <p:extLst>
      <p:ext uri="{BB962C8B-B14F-4D97-AF65-F5344CB8AC3E}">
        <p14:creationId xmlns:p14="http://schemas.microsoft.com/office/powerpoint/2010/main" val="28866445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a typical carbohydrate loading regimen.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Six days before a competition, we’re gradually decreasing our exercise time and gradually increasing our carbohydrate intake, so we store up that glycogen. </a:t>
            </a:r>
          </a:p>
          <a:p>
            <a:r>
              <a:rPr lang="en-US" dirty="0"/>
              <a:t>Carbohydrate loading can help boost the amount of glycogen stored in your muscles and liver so you have extra stored during your activity. </a:t>
            </a:r>
          </a:p>
          <a:p>
            <a:r>
              <a:rPr lang="en-US" dirty="0"/>
              <a:t>The way to do this is a few days before your event, you would taper off the intensity and the duration of your exercise. </a:t>
            </a:r>
          </a:p>
          <a:p>
            <a:r>
              <a:rPr lang="en-US" dirty="0"/>
              <a:t>If I'm training for a marathon, my workout might be just ten miles, and then seven miles, and then five miles coming up to that big event. So, I am tapering off leading up to that event. Then in those days building up to the event, I'm going to eat more and more carbohydrates and boost up the amount of carbohydrates in my diet. That way, my muscles will store more glycogen. </a:t>
            </a:r>
          </a:p>
        </p:txBody>
      </p:sp>
      <p:sp>
        <p:nvSpPr>
          <p:cNvPr id="4" name="Slide Number Placeholder 3"/>
          <p:cNvSpPr>
            <a:spLocks noGrp="1"/>
          </p:cNvSpPr>
          <p:nvPr>
            <p:ph type="sldNum" sz="quarter" idx="5"/>
          </p:nvPr>
        </p:nvSpPr>
        <p:spPr/>
        <p:txBody>
          <a:bodyPr/>
          <a:lstStyle/>
          <a:p>
            <a:fld id="{29DB8B88-7B19-4444-8C00-276D3F703348}" type="slidenum">
              <a:rPr lang="en-US" smtClean="0"/>
              <a:t>72</a:t>
            </a:fld>
            <a:endParaRPr lang="en-US"/>
          </a:p>
        </p:txBody>
      </p:sp>
    </p:spTree>
    <p:extLst>
      <p:ext uri="{BB962C8B-B14F-4D97-AF65-F5344CB8AC3E}">
        <p14:creationId xmlns:p14="http://schemas.microsoft.com/office/powerpoint/2010/main" val="28360766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 endurance athletes use? Endurance is long-distance, so these people need to focus on those carbs to prevent fatigue. Before an event, they're going to try and stock up on some carbs. </a:t>
            </a:r>
          </a:p>
          <a:p>
            <a:r>
              <a:rPr lang="en-US" sz="1200" kern="1200" dirty="0">
                <a:solidFill>
                  <a:schemeClr val="tx1"/>
                </a:solidFill>
                <a:effectLst/>
                <a:latin typeface="+mn-lt"/>
                <a:ea typeface="+mn-ea"/>
                <a:cs typeface="+mn-cs"/>
              </a:rPr>
              <a:t>A light meal before the event should supply some carbohydrates.</a:t>
            </a:r>
          </a:p>
          <a:p>
            <a:r>
              <a:rPr lang="en-US" sz="1200" kern="1200" dirty="0">
                <a:solidFill>
                  <a:schemeClr val="tx1"/>
                </a:solidFill>
                <a:effectLst/>
                <a:latin typeface="+mn-lt"/>
                <a:ea typeface="+mn-ea"/>
                <a:cs typeface="+mn-cs"/>
              </a:rPr>
              <a:t> Within the realm of </a:t>
            </a:r>
            <a:r>
              <a:rPr lang="en-US" sz="1200" b="1" kern="1200" dirty="0">
                <a:solidFill>
                  <a:schemeClr val="tx1"/>
                </a:solidFill>
                <a:effectLst/>
                <a:latin typeface="+mn-lt"/>
                <a:ea typeface="+mn-ea"/>
                <a:cs typeface="+mn-cs"/>
              </a:rPr>
              <a:t>carbohydrates</a:t>
            </a:r>
            <a:r>
              <a:rPr lang="en-US" sz="1200" kern="1200" dirty="0">
                <a:solidFill>
                  <a:schemeClr val="tx1"/>
                </a:solidFill>
                <a:effectLst/>
                <a:latin typeface="+mn-lt"/>
                <a:ea typeface="+mn-ea"/>
                <a:cs typeface="+mn-cs"/>
              </a:rPr>
              <a:t>, we have simple, we have complex, and we have fiber. </a:t>
            </a:r>
          </a:p>
          <a:p>
            <a:r>
              <a:rPr lang="en-US" sz="1200" kern="1200" dirty="0">
                <a:solidFill>
                  <a:schemeClr val="tx1"/>
                </a:solidFill>
                <a:effectLst/>
                <a:latin typeface="+mn-lt"/>
                <a:ea typeface="+mn-ea"/>
                <a:cs typeface="+mn-cs"/>
              </a:rPr>
              <a:t>What kind is best? Simple or complex carbohydrates are good because those are going to supply some energy. We want to stay away from fiber. </a:t>
            </a:r>
          </a:p>
          <a:p>
            <a:r>
              <a:rPr lang="en-US" sz="1200" kern="1200" dirty="0">
                <a:solidFill>
                  <a:schemeClr val="tx1"/>
                </a:solidFill>
                <a:effectLst/>
                <a:latin typeface="+mn-lt"/>
                <a:ea typeface="+mn-ea"/>
                <a:cs typeface="+mn-cs"/>
              </a:rPr>
              <a:t>Fiber can slow down your digestion and cause GI distress. You don't want to have a bellyache while you're exercising. Even though we encourage fiber, right before your event is not the time to eat a bunch of bran. You want to get in easily digestible carbohydrates like simple sugars and starch. That’s a complex carbohydrate, but it's pretty quickly digested and absorbed. The starches and sugars are best. It should be low in fat as well because fat is slow to digest and absorb. You don't want to have that meal hanging around in your stomach while you're exercising. That might cause GI distress. It’s going to take a while for that to be digested. It’s not going to be available for you during the race. </a:t>
            </a:r>
          </a:p>
          <a:p>
            <a:r>
              <a:rPr lang="en-US" sz="1200" kern="1200" dirty="0">
                <a:solidFill>
                  <a:schemeClr val="tx1"/>
                </a:solidFill>
                <a:effectLst/>
                <a:latin typeface="+mn-lt"/>
                <a:ea typeface="+mn-ea"/>
                <a:cs typeface="+mn-cs"/>
              </a:rPr>
              <a:t>Moderate </a:t>
            </a:r>
            <a:r>
              <a:rPr lang="en-US" sz="1200" b="1" kern="1200" dirty="0">
                <a:solidFill>
                  <a:schemeClr val="tx1"/>
                </a:solidFill>
                <a:effectLst/>
                <a:latin typeface="+mn-lt"/>
                <a:ea typeface="+mn-ea"/>
                <a:cs typeface="+mn-cs"/>
              </a:rPr>
              <a:t>protein</a:t>
            </a:r>
            <a:r>
              <a:rPr lang="en-US" sz="1200" kern="1200" dirty="0">
                <a:solidFill>
                  <a:schemeClr val="tx1"/>
                </a:solidFill>
                <a:effectLst/>
                <a:latin typeface="+mn-lt"/>
                <a:ea typeface="+mn-ea"/>
                <a:cs typeface="+mn-cs"/>
              </a:rPr>
              <a:t> is fine, but we don't need to go overboard on the protein. We're going to save that for after our workout. </a:t>
            </a:r>
          </a:p>
          <a:p>
            <a:r>
              <a:rPr lang="en-US" dirty="0"/>
              <a:t>For </a:t>
            </a:r>
            <a:r>
              <a:rPr lang="en-US" b="1" dirty="0"/>
              <a:t>fat</a:t>
            </a:r>
            <a:r>
              <a:rPr lang="en-US" dirty="0"/>
              <a:t>, just the same thing. It's slowly digested. That would just kind of hang out in the stomach and make a person feel uncomfortable while they're working out. You're really not going to be able to get the energy from that fat for several hours. Eat a low-fat meal before the race. You can have a little protein, but it's not going to fuel you during the race. The protein is best for after your race. We're going to focus on carbs. Again, we have this question of solid or liquid? If you have a few hours before the event – like you got up at five and your race isn’t until nine – you can have a solid meal. The closer you get to that event, then you’ll want to do a blended or liquid meal. It moves out of your stomach pretty quickly. </a:t>
            </a:r>
          </a:p>
        </p:txBody>
      </p:sp>
      <p:sp>
        <p:nvSpPr>
          <p:cNvPr id="4" name="Slide Number Placeholder 3"/>
          <p:cNvSpPr>
            <a:spLocks noGrp="1"/>
          </p:cNvSpPr>
          <p:nvPr>
            <p:ph type="sldNum" sz="quarter" idx="5"/>
          </p:nvPr>
        </p:nvSpPr>
        <p:spPr/>
        <p:txBody>
          <a:bodyPr/>
          <a:lstStyle/>
          <a:p>
            <a:fld id="{29DB8B88-7B19-4444-8C00-276D3F703348}" type="slidenum">
              <a:rPr lang="en-US" smtClean="0"/>
              <a:t>73</a:t>
            </a:fld>
            <a:endParaRPr lang="en-US"/>
          </a:p>
        </p:txBody>
      </p:sp>
    </p:spTree>
    <p:extLst>
      <p:ext uri="{BB962C8B-B14F-4D97-AF65-F5344CB8AC3E}">
        <p14:creationId xmlns:p14="http://schemas.microsoft.com/office/powerpoint/2010/main" val="38861974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Even if an endurance athlete chooses not to practice a strict carbohydrate-loading regimen, a meal should be eaten 1 to 4 hours before an endurance event to:</a:t>
            </a:r>
          </a:p>
          <a:p>
            <a:pPr marL="228600" indent="-228600" fontAlgn="auto">
              <a:spcBef>
                <a:spcPts val="0"/>
              </a:spcBef>
              <a:spcAft>
                <a:spcPts val="0"/>
              </a:spcAft>
              <a:buAutoNum type="arabicPeriod"/>
              <a:defRPr/>
            </a:pPr>
            <a:r>
              <a:rPr lang="en-US" dirty="0"/>
              <a:t>top off muscle and liver glycogen stores, </a:t>
            </a:r>
          </a:p>
          <a:p>
            <a:pPr marL="228600" indent="-228600" fontAlgn="auto">
              <a:spcBef>
                <a:spcPts val="0"/>
              </a:spcBef>
              <a:spcAft>
                <a:spcPts val="0"/>
              </a:spcAft>
              <a:buAutoNum type="arabicPeriod"/>
              <a:defRPr/>
            </a:pPr>
            <a:r>
              <a:rPr lang="en-US" dirty="0"/>
              <a:t>prevent hunger during the event, and </a:t>
            </a:r>
          </a:p>
          <a:p>
            <a:pPr marL="228600" indent="-228600" fontAlgn="auto">
              <a:spcBef>
                <a:spcPts val="0"/>
              </a:spcBef>
              <a:spcAft>
                <a:spcPts val="0"/>
              </a:spcAft>
              <a:buAutoNum type="arabicPeriod"/>
              <a:defRPr/>
            </a:pPr>
            <a:r>
              <a:rPr lang="en-US" dirty="0"/>
              <a:t>provide extra fluid. </a:t>
            </a:r>
          </a:p>
          <a:p>
            <a:pPr marL="228600" indent="-228600" fontAlgn="auto">
              <a:spcBef>
                <a:spcPts val="0"/>
              </a:spcBef>
              <a:spcAft>
                <a:spcPts val="0"/>
              </a:spcAft>
              <a:buAutoNum type="arabicPeriod"/>
              <a:defRPr/>
            </a:pPr>
            <a:endParaRPr lang="en-US" dirty="0"/>
          </a:p>
          <a:p>
            <a:pPr fontAlgn="auto">
              <a:spcBef>
                <a:spcPts val="0"/>
              </a:spcBef>
              <a:spcAft>
                <a:spcPts val="0"/>
              </a:spcAft>
              <a:defRPr/>
            </a:pPr>
            <a:r>
              <a:rPr lang="en-US" dirty="0"/>
              <a:t>A pre-event meal should consist primarily of carbohydrate, contain moderate fat or fiber, and include high-quality protein.</a:t>
            </a:r>
          </a:p>
          <a:p>
            <a:pPr fontAlgn="auto">
              <a:spcBef>
                <a:spcPts val="0"/>
              </a:spcBef>
              <a:spcAft>
                <a:spcPts val="0"/>
              </a:spcAft>
              <a:defRPr/>
            </a:pPr>
            <a:endParaRPr lang="en-US" dirty="0"/>
          </a:p>
          <a:p>
            <a:pPr fontAlgn="auto">
              <a:spcBef>
                <a:spcPts val="0"/>
              </a:spcBef>
              <a:spcAft>
                <a:spcPts val="0"/>
              </a:spcAft>
              <a:defRPr/>
            </a:pPr>
            <a:r>
              <a:rPr lang="en-US" dirty="0"/>
              <a:t>Some examples are shown here in Table 10-7.</a:t>
            </a:r>
          </a:p>
        </p:txBody>
      </p:sp>
      <p:sp>
        <p:nvSpPr>
          <p:cNvPr id="4" name="Slide Number Placeholder 3"/>
          <p:cNvSpPr>
            <a:spLocks noGrp="1"/>
          </p:cNvSpPr>
          <p:nvPr>
            <p:ph type="sldNum" sz="quarter" idx="5"/>
          </p:nvPr>
        </p:nvSpPr>
        <p:spPr/>
        <p:txBody>
          <a:bodyPr/>
          <a:lstStyle/>
          <a:p>
            <a:fld id="{29DB8B88-7B19-4444-8C00-276D3F703348}" type="slidenum">
              <a:rPr lang="en-US" smtClean="0"/>
              <a:t>74</a:t>
            </a:fld>
            <a:endParaRPr lang="en-US"/>
          </a:p>
        </p:txBody>
      </p:sp>
    </p:spTree>
    <p:extLst>
      <p:ext uri="{BB962C8B-B14F-4D97-AF65-F5344CB8AC3E}">
        <p14:creationId xmlns:p14="http://schemas.microsoft.com/office/powerpoint/2010/main" val="10601005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Some athletes are trying something called fat adaptation. </a:t>
            </a:r>
          </a:p>
          <a:p>
            <a:pPr>
              <a:defRPr/>
            </a:pPr>
            <a:r>
              <a:rPr lang="en-US" dirty="0"/>
              <a:t>It goes along with the whole ketogenic diet we've been talking about. </a:t>
            </a:r>
          </a:p>
          <a:p>
            <a:pPr>
              <a:defRPr/>
            </a:pPr>
            <a:r>
              <a:rPr lang="en-US" dirty="0"/>
              <a:t>By limiting the amount of carbohydrates in your diet, you are training your cells to use fat more efficiently. </a:t>
            </a:r>
          </a:p>
          <a:p>
            <a:pPr>
              <a:defRPr/>
            </a:pPr>
            <a:r>
              <a:rPr lang="en-US" dirty="0"/>
              <a:t>Some athletes are trying this out, where during training, they would limit carbs and eat mostly fat, like 60 to 70 percent of their calories from fat. </a:t>
            </a:r>
          </a:p>
          <a:p>
            <a:pPr>
              <a:defRPr/>
            </a:pPr>
            <a:r>
              <a:rPr lang="en-US" dirty="0"/>
              <a:t>Then they would train their muscles to be able to use fat more efficiently. </a:t>
            </a:r>
          </a:p>
          <a:p>
            <a:pPr>
              <a:defRPr/>
            </a:pPr>
            <a:r>
              <a:rPr lang="en-US" dirty="0"/>
              <a:t>The research on fat adaptation is mixed. </a:t>
            </a:r>
          </a:p>
          <a:p>
            <a:pPr>
              <a:defRPr/>
            </a:pPr>
            <a:r>
              <a:rPr lang="en-US" dirty="0"/>
              <a:t>Some studies show that this could be an effective tool. </a:t>
            </a:r>
          </a:p>
          <a:p>
            <a:pPr>
              <a:defRPr/>
            </a:pPr>
            <a:r>
              <a:rPr lang="en-US" dirty="0"/>
              <a:t>Some athletes are able to do this. </a:t>
            </a:r>
          </a:p>
          <a:p>
            <a:pPr>
              <a:defRPr/>
            </a:pPr>
            <a:r>
              <a:rPr lang="en-US" dirty="0"/>
              <a:t>Maybe it’s best to combine this with carbohydrates. </a:t>
            </a:r>
          </a:p>
          <a:p>
            <a:pPr>
              <a:defRPr/>
            </a:pPr>
            <a:r>
              <a:rPr lang="en-US" dirty="0"/>
              <a:t>You train in this fat adaptation state, so you're training your muscles to be able to use fat more efficiently. </a:t>
            </a:r>
          </a:p>
          <a:p>
            <a:pPr>
              <a:defRPr/>
            </a:pPr>
            <a:r>
              <a:rPr lang="en-US" dirty="0"/>
              <a:t>Then during the race, you supply those carbs, so you can have that quick burst of energy at the end. </a:t>
            </a:r>
          </a:p>
          <a:p>
            <a:pPr>
              <a:defRPr/>
            </a:pPr>
            <a:r>
              <a:rPr lang="en-US" dirty="0"/>
              <a:t>Research on this is mixed and ongoing, but it’s something to keep an eye on. </a:t>
            </a:r>
          </a:p>
          <a:p>
            <a:pPr>
              <a:defRPr/>
            </a:pPr>
            <a:r>
              <a:rPr lang="en-US" dirty="0"/>
              <a:t>Most sports nutrition experts will tell you to use carbohydrates for training and endurance activities.</a:t>
            </a:r>
          </a:p>
        </p:txBody>
      </p:sp>
      <p:sp>
        <p:nvSpPr>
          <p:cNvPr id="4" name="Slide Number Placeholder 3"/>
          <p:cNvSpPr>
            <a:spLocks noGrp="1"/>
          </p:cNvSpPr>
          <p:nvPr>
            <p:ph type="sldNum" sz="quarter" idx="5"/>
          </p:nvPr>
        </p:nvSpPr>
        <p:spPr/>
        <p:txBody>
          <a:bodyPr/>
          <a:lstStyle/>
          <a:p>
            <a:fld id="{29DB8B88-7B19-4444-8C00-276D3F703348}" type="slidenum">
              <a:rPr lang="en-US" smtClean="0"/>
              <a:t>75</a:t>
            </a:fld>
            <a:endParaRPr lang="en-US"/>
          </a:p>
        </p:txBody>
      </p:sp>
    </p:spTree>
    <p:extLst>
      <p:ext uri="{BB962C8B-B14F-4D97-AF65-F5344CB8AC3E}">
        <p14:creationId xmlns:p14="http://schemas.microsoft.com/office/powerpoint/2010/main" val="3950951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so many different sports nutrition products. A lot of folks don't worry about carbohydrates before events. They just think, well, I can replenish my carbohydrate stores in the middle of my race. </a:t>
            </a:r>
          </a:p>
          <a:p>
            <a:r>
              <a:rPr lang="en-US" sz="1200" kern="1200" dirty="0">
                <a:solidFill>
                  <a:schemeClr val="tx1"/>
                </a:solidFill>
                <a:effectLst/>
                <a:latin typeface="+mn-lt"/>
                <a:ea typeface="+mn-ea"/>
                <a:cs typeface="+mn-cs"/>
              </a:rPr>
              <a:t>During events that are endurance races and 60 minutes or longer, consuming some simple sugars during that race helps prevent fatigue. It's going to keep glucose levels steady, and you'll have some carbohydrates to burn. This will help when you really want to put on the fire at the end of that race. The number here is 30 to 60 grams of carbohydrates per hour. That's like a handful of jellybeans or one energy gel pack, maybe two for a long-distance race.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are some good strategies. It doesn't have to be an expensive brand-name product. It can just be jelly beans or something simple and inexpensive. For protein, some people would say that an energy drink with protein or amino acids might help. Really, the best thing is to focus on getting carbohydrates. Fat is not recommended during exercise. That's going to cause GI distress, and that energy is not going to be available for a while.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Sports drinks </a:t>
            </a:r>
            <a:r>
              <a:rPr lang="en-US" sz="1200" kern="1200" dirty="0">
                <a:solidFill>
                  <a:schemeClr val="tx1"/>
                </a:solidFill>
                <a:effectLst/>
                <a:latin typeface="+mn-lt"/>
                <a:ea typeface="+mn-ea"/>
                <a:cs typeface="+mn-cs"/>
              </a:rPr>
              <a:t>would provide carbohydrates. Sometimes they provide several different types of simple carbohydrates. They’re taking advantage of the multiple different ways you can absorb carbohydrates, to really get that into your blood. </a:t>
            </a:r>
            <a:endParaRPr lang="en-US" dirty="0"/>
          </a:p>
        </p:txBody>
      </p:sp>
      <p:sp>
        <p:nvSpPr>
          <p:cNvPr id="4" name="Slide Number Placeholder 3"/>
          <p:cNvSpPr>
            <a:spLocks noGrp="1"/>
          </p:cNvSpPr>
          <p:nvPr>
            <p:ph type="sldNum" sz="quarter" idx="5"/>
          </p:nvPr>
        </p:nvSpPr>
        <p:spPr/>
        <p:txBody>
          <a:bodyPr/>
          <a:lstStyle/>
          <a:p>
            <a:fld id="{29DB8B88-7B19-4444-8C00-276D3F703348}" type="slidenum">
              <a:rPr lang="en-US" smtClean="0"/>
              <a:t>76</a:t>
            </a:fld>
            <a:endParaRPr lang="en-US"/>
          </a:p>
        </p:txBody>
      </p:sp>
    </p:spTree>
    <p:extLst>
      <p:ext uri="{BB962C8B-B14F-4D97-AF65-F5344CB8AC3E}">
        <p14:creationId xmlns:p14="http://schemas.microsoft.com/office/powerpoint/2010/main" val="21780328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There are a lot of sports nutrition products that supply glucose and other forms of carbohydrates that are quickly absorbed. </a:t>
            </a:r>
          </a:p>
          <a:p>
            <a:pPr>
              <a:defRPr/>
            </a:pPr>
            <a:endParaRPr lang="en-US" dirty="0"/>
          </a:p>
          <a:p>
            <a:pPr>
              <a:defRPr/>
            </a:pPr>
            <a:r>
              <a:rPr lang="en-US" dirty="0"/>
              <a:t>It doesn't have to be a fancy sports nutrition product, it just needs to be something that can replenish glucose as you go. </a:t>
            </a:r>
          </a:p>
          <a:p>
            <a:pPr>
              <a:defRPr/>
            </a:pPr>
            <a:endParaRPr lang="en-US" dirty="0"/>
          </a:p>
          <a:p>
            <a:pPr>
              <a:defRPr/>
            </a:pPr>
            <a:r>
              <a:rPr lang="en-US" dirty="0"/>
              <a:t>Energy bars and energy gels are good. </a:t>
            </a:r>
          </a:p>
          <a:p>
            <a:pPr>
              <a:defRPr/>
            </a:pPr>
            <a:r>
              <a:rPr lang="en-US" dirty="0"/>
              <a:t>We can eat them, we can carry them with us, and we can use them at a rest stop during a long race. </a:t>
            </a:r>
          </a:p>
          <a:p>
            <a:pPr>
              <a:defRPr/>
            </a:pPr>
            <a:r>
              <a:rPr lang="en-US" dirty="0"/>
              <a:t>We don’t want to go to high fiber with energy bars.</a:t>
            </a:r>
          </a:p>
          <a:p>
            <a:pPr>
              <a:defRPr/>
            </a:pPr>
            <a:r>
              <a:rPr lang="en-US" dirty="0"/>
              <a:t>You could carry gels, or you can have jellybeans. </a:t>
            </a:r>
          </a:p>
          <a:p>
            <a:pPr>
              <a:defRPr/>
            </a:pPr>
            <a:endParaRPr lang="en-US" dirty="0"/>
          </a:p>
          <a:p>
            <a:pPr>
              <a:defRPr/>
            </a:pPr>
            <a:r>
              <a:rPr lang="en-US" dirty="0"/>
              <a:t>If you're going to use gels or bars, those are not supplying the fluid you need during your race. </a:t>
            </a:r>
          </a:p>
          <a:p>
            <a:pPr>
              <a:defRPr/>
            </a:pPr>
            <a:r>
              <a:rPr lang="en-US" dirty="0"/>
              <a:t>You have to drink water in addition to that. </a:t>
            </a:r>
          </a:p>
          <a:p>
            <a:pPr>
              <a:defRPr/>
            </a:pPr>
            <a:r>
              <a:rPr lang="en-US" dirty="0"/>
              <a:t>Whereas, the sports drink meets your needs for carbohydrates, fluid, and electrolytes.</a:t>
            </a:r>
          </a:p>
        </p:txBody>
      </p:sp>
      <p:sp>
        <p:nvSpPr>
          <p:cNvPr id="4" name="Slide Number Placeholder 3"/>
          <p:cNvSpPr>
            <a:spLocks noGrp="1"/>
          </p:cNvSpPr>
          <p:nvPr>
            <p:ph type="sldNum" sz="quarter" idx="5"/>
          </p:nvPr>
        </p:nvSpPr>
        <p:spPr/>
        <p:txBody>
          <a:bodyPr/>
          <a:lstStyle/>
          <a:p>
            <a:fld id="{29DB8B88-7B19-4444-8C00-276D3F703348}" type="slidenum">
              <a:rPr lang="en-US" smtClean="0"/>
              <a:t>77</a:t>
            </a:fld>
            <a:endParaRPr lang="en-US"/>
          </a:p>
        </p:txBody>
      </p:sp>
    </p:spTree>
    <p:extLst>
      <p:ext uri="{BB962C8B-B14F-4D97-AF65-F5344CB8AC3E}">
        <p14:creationId xmlns:p14="http://schemas.microsoft.com/office/powerpoint/2010/main" val="16905262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a workout is when we're going to start to put in that protein. After you’ve worked out, you’ve broken down your muscle tissue a little bit. Now, you're going to rebuild. Your body has natural mechanisms to repair itself right after that race. During those first few hours after your workout, your muscles are insulin sensitive. Exercise improves insulin sensitivity. That means your muscle cells will be primed to take up carbohydrates from your blood to replenish your glycogen. Insulin doesn’t only cause you to take up glucose, it also helps you take up fat and protein.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Right after your event, you want to supply carbohydrates to replenish your glycogen, which you've depleted. This is especially true if you're going to work out again the next day or that same day. You want to put in some protein to provide amino acids as building blocks for your muscles to get repaired. </a:t>
            </a:r>
          </a:p>
        </p:txBody>
      </p:sp>
      <p:sp>
        <p:nvSpPr>
          <p:cNvPr id="4" name="Slide Number Placeholder 3"/>
          <p:cNvSpPr>
            <a:spLocks noGrp="1"/>
          </p:cNvSpPr>
          <p:nvPr>
            <p:ph type="sldNum" sz="quarter" idx="5"/>
          </p:nvPr>
        </p:nvSpPr>
        <p:spPr/>
        <p:txBody>
          <a:bodyPr/>
          <a:lstStyle/>
          <a:p>
            <a:fld id="{29DB8B88-7B19-4444-8C00-276D3F703348}" type="slidenum">
              <a:rPr lang="en-US" smtClean="0"/>
              <a:t>78</a:t>
            </a:fld>
            <a:endParaRPr lang="en-US"/>
          </a:p>
        </p:txBody>
      </p:sp>
    </p:spTree>
    <p:extLst>
      <p:ext uri="{BB962C8B-B14F-4D97-AF65-F5344CB8AC3E}">
        <p14:creationId xmlns:p14="http://schemas.microsoft.com/office/powerpoint/2010/main" val="36996134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a few other important tips for folks that are not doing endurance activity, but more of the strength and power activities. Muscle strength is the amount of weight you can lift from one rep. Muscle endurance is being able to do many reps over time. Both of those are important, but this is specifically about strength and muscular power. Power sports combine strength and speed. You need to have a big burst of energy to do a power move like jumping or lifting something really heavy. Some people would say football’s a power sport because a lot of the time you're waiting for the next thing to happen, but then all of a sudden, you have to be strong and fast. </a:t>
            </a:r>
          </a:p>
        </p:txBody>
      </p:sp>
      <p:sp>
        <p:nvSpPr>
          <p:cNvPr id="4" name="Slide Number Placeholder 3"/>
          <p:cNvSpPr>
            <a:spLocks noGrp="1"/>
          </p:cNvSpPr>
          <p:nvPr>
            <p:ph type="sldNum" sz="quarter" idx="5"/>
          </p:nvPr>
        </p:nvSpPr>
        <p:spPr/>
        <p:txBody>
          <a:bodyPr/>
          <a:lstStyle/>
          <a:p>
            <a:fld id="{29DB8B88-7B19-4444-8C00-276D3F703348}" type="slidenum">
              <a:rPr lang="en-US" smtClean="0"/>
              <a:t>79</a:t>
            </a:fld>
            <a:endParaRPr lang="en-US"/>
          </a:p>
        </p:txBody>
      </p:sp>
    </p:spTree>
    <p:extLst>
      <p:ext uri="{BB962C8B-B14F-4D97-AF65-F5344CB8AC3E}">
        <p14:creationId xmlns:p14="http://schemas.microsoft.com/office/powerpoint/2010/main" val="41659096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you eat for that kind of activity? It’s the same kind of stuff. You want to make sure to stay hydrated. Not having enough carbohydrates and fluid are the two things that really lead to fatigue during exercise. We need carbs and fluids. </a:t>
            </a:r>
            <a:endParaRPr lang="en-US" dirty="0"/>
          </a:p>
        </p:txBody>
      </p:sp>
      <p:sp>
        <p:nvSpPr>
          <p:cNvPr id="4" name="Slide Number Placeholder 3"/>
          <p:cNvSpPr>
            <a:spLocks noGrp="1"/>
          </p:cNvSpPr>
          <p:nvPr>
            <p:ph type="sldNum" sz="quarter" idx="5"/>
          </p:nvPr>
        </p:nvSpPr>
        <p:spPr/>
        <p:txBody>
          <a:bodyPr/>
          <a:lstStyle/>
          <a:p>
            <a:fld id="{29DB8B88-7B19-4444-8C00-276D3F703348}" type="slidenum">
              <a:rPr lang="en-US" smtClean="0"/>
              <a:t>80</a:t>
            </a:fld>
            <a:endParaRPr lang="en-US"/>
          </a:p>
        </p:txBody>
      </p:sp>
    </p:spTree>
    <p:extLst>
      <p:ext uri="{BB962C8B-B14F-4D97-AF65-F5344CB8AC3E}">
        <p14:creationId xmlns:p14="http://schemas.microsoft.com/office/powerpoint/2010/main" val="1845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10-1 is a </a:t>
            </a:r>
            <a:r>
              <a:rPr lang="en-US" dirty="0"/>
              <a:t>diagram of </a:t>
            </a:r>
            <a:r>
              <a:rPr lang="en-US" sz="1200" kern="1200" dirty="0">
                <a:solidFill>
                  <a:schemeClr val="tx1"/>
                </a:solidFill>
                <a:effectLst/>
                <a:latin typeface="+mn-lt"/>
                <a:ea typeface="+mn-ea"/>
                <a:cs typeface="+mn-cs"/>
              </a:rPr>
              <a:t>the benefits of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don't need to dwell on these because they're very intuitive.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Basically </a:t>
            </a:r>
            <a:r>
              <a:rPr lang="en-US" sz="1200" kern="1200" dirty="0">
                <a:solidFill>
                  <a:schemeClr val="tx1"/>
                </a:solidFill>
                <a:effectLst/>
                <a:latin typeface="+mn-lt"/>
                <a:ea typeface="+mn-ea"/>
                <a:cs typeface="+mn-cs"/>
              </a:rPr>
              <a:t>it's going to benefit everything.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helps reduce chronic disease risk, it helps with body composition, and it helps your brain.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head-to-toe, there are benefits of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 at the points in this chart and make sure you know those. </a:t>
            </a:r>
          </a:p>
        </p:txBody>
      </p:sp>
      <p:sp>
        <p:nvSpPr>
          <p:cNvPr id="4" name="Slide Number Placeholder 3"/>
          <p:cNvSpPr>
            <a:spLocks noGrp="1"/>
          </p:cNvSpPr>
          <p:nvPr>
            <p:ph type="sldNum" sz="quarter" idx="5"/>
          </p:nvPr>
        </p:nvSpPr>
        <p:spPr/>
        <p:txBody>
          <a:bodyPr/>
          <a:lstStyle/>
          <a:p>
            <a:fld id="{29DB8B88-7B19-4444-8C00-276D3F703348}" type="slidenum">
              <a:rPr lang="en-US" smtClean="0"/>
              <a:t>8</a:t>
            </a:fld>
            <a:endParaRPr lang="en-US"/>
          </a:p>
        </p:txBody>
      </p:sp>
    </p:spTree>
    <p:extLst>
      <p:ext uri="{BB962C8B-B14F-4D97-AF65-F5344CB8AC3E}">
        <p14:creationId xmlns:p14="http://schemas.microsoft.com/office/powerpoint/2010/main" val="26657619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Right after your event, you want to supply carbohydrates to replenish your glycogen, which you've depleted. This is especially true if you're going to work out again soon. You want to put in some protein to provide amino acids as building blocks for your muscles to get repaired. The optimal ratio is going to be 3 to 1 or 4 to 1 grams of carbohydrates to protein. It’s basically what you would consume in a regular meal. For muscle strength and power moves, the emphasis is placed on protein during the recovery phase. If you're going to build muscle, you need extra amino acids as raw materials to build those muscles. Really focus on protein in the recovery meal. We talked about the protein needs of athletes, they are probably higher than the RDA of 0.8 grams per kilogram. Two grams per kilogram is really the max that you can use. For somebody in the early phase of muscle training that needs to put on muscle mass, two grams per kilogram is about as much as you can utilize. Most people probably don't need that much, but a lot of strength athletes are eating more than that. It's probably just being burned as fuel or stored as fat. Another point here is to include at least 20 grams of protein in post-workout meals. That's enough to stimulate muscle protein synthesis. Most people are getting this much in a meal. It's pretty typical to get 30 to 40 grams in a meal. You don’t want to be excessive, but make sure to get a good dose of at least 20 grams of protein. Twenty grams is a 3 ounce portion of meat, or a cup of tuna. That's not a huge dose, but it's making sure to stimulate muscle protein synthesis. Folks are really into whey protein a protein you find in milk and other foods. Leucine is one of the branched-chain amino acids in there that seems to stimulate muscle protein synthesis. </a:t>
            </a:r>
            <a:r>
              <a:rPr lang="en-US" sz="1200" kern="1200" dirty="0">
                <a:solidFill>
                  <a:schemeClr val="tx1"/>
                </a:solidFill>
                <a:effectLst/>
                <a:latin typeface="+mn-lt"/>
                <a:ea typeface="+mn-ea"/>
                <a:cs typeface="+mn-cs"/>
              </a:rPr>
              <a:t>Why do we have chocolate milk here? That chocolate flavor tastes good and adds sugar for the carbohydrates you need after a race. It doesn’t have to be chocolate because milk has carbohydrates but chocolate flavor will make you want to drink it. It has that optimal ratio of 3 to 1 or 4 to 1 grams of carbohydrate to protein. It provides fluid and electrolytes. It’s a great recovery tool. The amount of sugar added to chocolate milk is not huge. </a:t>
            </a:r>
            <a:r>
              <a:rPr lang="en-US" dirty="0"/>
              <a:t>W</a:t>
            </a:r>
            <a:r>
              <a:rPr lang="en-US" sz="1200" kern="1200" dirty="0">
                <a:solidFill>
                  <a:schemeClr val="tx1"/>
                </a:solidFill>
                <a:effectLst/>
                <a:latin typeface="+mn-lt"/>
                <a:ea typeface="+mn-ea"/>
                <a:cs typeface="+mn-cs"/>
              </a:rPr>
              <a:t>ithin a few hours after your workout, get your first dose of carbs and protein to refuel your muscle glycogen and repair your tissues. Then repeat that again in about two hours. That's going to help to get your muscles in good shape for your next workout.</a:t>
            </a:r>
          </a:p>
        </p:txBody>
      </p:sp>
      <p:sp>
        <p:nvSpPr>
          <p:cNvPr id="4" name="Slide Number Placeholder 3"/>
          <p:cNvSpPr>
            <a:spLocks noGrp="1"/>
          </p:cNvSpPr>
          <p:nvPr>
            <p:ph type="sldNum" sz="quarter" idx="5"/>
          </p:nvPr>
        </p:nvSpPr>
        <p:spPr/>
        <p:txBody>
          <a:bodyPr/>
          <a:lstStyle/>
          <a:p>
            <a:fld id="{29DB8B88-7B19-4444-8C00-276D3F703348}" type="slidenum">
              <a:rPr lang="en-US" smtClean="0"/>
              <a:t>81</a:t>
            </a:fld>
            <a:endParaRPr lang="en-US"/>
          </a:p>
        </p:txBody>
      </p:sp>
    </p:spTree>
    <p:extLst>
      <p:ext uri="{BB962C8B-B14F-4D97-AF65-F5344CB8AC3E}">
        <p14:creationId xmlns:p14="http://schemas.microsoft.com/office/powerpoint/2010/main" val="5576339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9DB8B88-7B19-4444-8C00-276D3F703348}" type="slidenum">
              <a:rPr lang="en-US" smtClean="0"/>
              <a:t>82</a:t>
            </a:fld>
            <a:endParaRPr lang="en-US"/>
          </a:p>
        </p:txBody>
      </p:sp>
    </p:spTree>
    <p:extLst>
      <p:ext uri="{BB962C8B-B14F-4D97-AF65-F5344CB8AC3E}">
        <p14:creationId xmlns:p14="http://schemas.microsoft.com/office/powerpoint/2010/main" val="38548239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Many power athletes utilize a training technique called periodization, in which physical stresses on the body change throughout the year.</a:t>
            </a:r>
          </a:p>
          <a:p>
            <a:pPr fontAlgn="auto">
              <a:spcBef>
                <a:spcPts val="0"/>
              </a:spcBef>
              <a:spcAft>
                <a:spcPts val="0"/>
              </a:spcAft>
              <a:defRPr/>
            </a:pPr>
            <a:endParaRPr lang="en-US" dirty="0"/>
          </a:p>
          <a:p>
            <a:pPr fontAlgn="auto">
              <a:spcBef>
                <a:spcPts val="0"/>
              </a:spcBef>
              <a:spcAft>
                <a:spcPts val="0"/>
              </a:spcAft>
              <a:defRPr/>
            </a:pPr>
            <a:r>
              <a:rPr lang="en-US" dirty="0"/>
              <a:t>The stages of this periodization are listed here.</a:t>
            </a:r>
          </a:p>
        </p:txBody>
      </p:sp>
      <p:sp>
        <p:nvSpPr>
          <p:cNvPr id="4" name="Slide Number Placeholder 3"/>
          <p:cNvSpPr>
            <a:spLocks noGrp="1"/>
          </p:cNvSpPr>
          <p:nvPr>
            <p:ph type="sldNum" sz="quarter" idx="5"/>
          </p:nvPr>
        </p:nvSpPr>
        <p:spPr/>
        <p:txBody>
          <a:bodyPr/>
          <a:lstStyle/>
          <a:p>
            <a:fld id="{29DB8B88-7B19-4444-8C00-276D3F703348}" type="slidenum">
              <a:rPr lang="en-US" smtClean="0"/>
              <a:t>83</a:t>
            </a:fld>
            <a:endParaRPr lang="en-US"/>
          </a:p>
        </p:txBody>
      </p:sp>
    </p:spTree>
    <p:extLst>
      <p:ext uri="{BB962C8B-B14F-4D97-AF65-F5344CB8AC3E}">
        <p14:creationId xmlns:p14="http://schemas.microsoft.com/office/powerpoint/2010/main" val="23770597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Overall, recovery from resistance training requires a combination (3:1 ratio) of car-</a:t>
            </a:r>
            <a:r>
              <a:rPr lang="en-US" dirty="0" err="1"/>
              <a:t>bohydrates</a:t>
            </a:r>
            <a:r>
              <a:rPr lang="en-US" dirty="0"/>
              <a:t> and high-quality protein. </a:t>
            </a:r>
          </a:p>
          <a:p>
            <a:pPr fontAlgn="auto">
              <a:spcBef>
                <a:spcPts val="0"/>
              </a:spcBef>
              <a:spcAft>
                <a:spcPts val="0"/>
              </a:spcAft>
              <a:defRPr/>
            </a:pPr>
            <a:r>
              <a:rPr lang="en-US" dirty="0"/>
              <a:t>For a 154-pound (70-kilogram) athlete, this </a:t>
            </a:r>
            <a:r>
              <a:rPr lang="en-US" dirty="0" err="1"/>
              <a:t>cor-esponds</a:t>
            </a:r>
            <a:r>
              <a:rPr lang="en-US" dirty="0"/>
              <a:t> to about 70 grams of carbohydrate and 25 grams of protein in each 2-hour interval. </a:t>
            </a:r>
          </a:p>
          <a:p>
            <a:pPr fontAlgn="auto">
              <a:spcBef>
                <a:spcPts val="0"/>
              </a:spcBef>
              <a:spcAft>
                <a:spcPts val="0"/>
              </a:spcAft>
              <a:defRPr/>
            </a:pPr>
            <a:r>
              <a:rPr lang="en-US" dirty="0"/>
              <a:t>Table 10-9 provides several options for recovery meals for athletes.</a:t>
            </a:r>
          </a:p>
        </p:txBody>
      </p:sp>
      <p:sp>
        <p:nvSpPr>
          <p:cNvPr id="4" name="Slide Number Placeholder 3"/>
          <p:cNvSpPr>
            <a:spLocks noGrp="1"/>
          </p:cNvSpPr>
          <p:nvPr>
            <p:ph type="sldNum" sz="quarter" idx="5"/>
          </p:nvPr>
        </p:nvSpPr>
        <p:spPr/>
        <p:txBody>
          <a:bodyPr/>
          <a:lstStyle/>
          <a:p>
            <a:fld id="{29DB8B88-7B19-4444-8C00-276D3F703348}" type="slidenum">
              <a:rPr lang="en-US" smtClean="0"/>
              <a:t>84</a:t>
            </a:fld>
            <a:endParaRPr lang="en-US"/>
          </a:p>
        </p:txBody>
      </p:sp>
    </p:spTree>
    <p:extLst>
      <p:ext uri="{BB962C8B-B14F-4D97-AF65-F5344CB8AC3E}">
        <p14:creationId xmlns:p14="http://schemas.microsoft.com/office/powerpoint/2010/main" val="26963801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response is to: Dear RDN: I am concerned that my “slow metabolism” may be making it difficult to maintain a healthy weight. Are there things I can do that will increase my metabolism and help prevent my weight from creeping up? </a:t>
            </a:r>
          </a:p>
          <a:p>
            <a:r>
              <a:rPr lang="en-US" dirty="0"/>
              <a:t>Metabolism is an important component of weight control. Good news! You can speed up your metabolism, by incorporating the following tips into your lifestyle.</a:t>
            </a:r>
          </a:p>
          <a:p>
            <a:pPr marL="228600" indent="-228600">
              <a:buAutoNum type="arabicPeriod"/>
            </a:pPr>
            <a:r>
              <a:rPr lang="en-US" dirty="0"/>
              <a:t>Get </a:t>
            </a:r>
            <a:r>
              <a:rPr lang="en-US" sz="1200" kern="1200" dirty="0">
                <a:solidFill>
                  <a:schemeClr val="tx1"/>
                </a:solidFill>
                <a:effectLst/>
                <a:latin typeface="+mn-lt"/>
                <a:ea typeface="+mn-ea"/>
                <a:cs typeface="+mn-cs"/>
              </a:rPr>
              <a:t>a good night’s sleep (7 to 9 hours). </a:t>
            </a:r>
            <a:r>
              <a:rPr lang="en-US" dirty="0"/>
              <a:t>S</a:t>
            </a:r>
            <a:r>
              <a:rPr lang="en-US" sz="1200" kern="1200" dirty="0">
                <a:solidFill>
                  <a:schemeClr val="tx1"/>
                </a:solidFill>
                <a:effectLst/>
                <a:latin typeface="+mn-lt"/>
                <a:ea typeface="+mn-ea"/>
                <a:cs typeface="+mn-cs"/>
              </a:rPr>
              <a:t>leep deprivation leads slows metabolic rate because of negative effects on insulin and stress hormone levels, appetite, and ability to metabolize sugar. </a:t>
            </a:r>
          </a:p>
          <a:p>
            <a:pPr marL="228600" indent="-228600">
              <a:buAutoNum type="arabicPeriod"/>
            </a:pPr>
            <a:r>
              <a:rPr lang="en-US" sz="1200" kern="1200" dirty="0">
                <a:solidFill>
                  <a:schemeClr val="tx1"/>
                </a:solidFill>
                <a:effectLst/>
                <a:latin typeface="+mn-lt"/>
                <a:ea typeface="+mn-ea"/>
                <a:cs typeface="+mn-cs"/>
              </a:rPr>
              <a:t>Eating a healthy breakfast jump-starts your metabolism, breaking it out of its fasting metabolic state. Research shows that breakfast eaters are more likely to have a healthy BMI (under 25). </a:t>
            </a:r>
          </a:p>
          <a:p>
            <a:pPr marL="228600" indent="-228600">
              <a:buAutoNum type="arabicPeriod"/>
            </a:pPr>
            <a:r>
              <a:rPr lang="en-US" dirty="0"/>
              <a:t>E</a:t>
            </a:r>
            <a:r>
              <a:rPr lang="en-US" sz="1200" kern="1200" dirty="0">
                <a:solidFill>
                  <a:schemeClr val="tx1"/>
                </a:solidFill>
                <a:effectLst/>
                <a:latin typeface="+mn-lt"/>
                <a:ea typeface="+mn-ea"/>
                <a:cs typeface="+mn-cs"/>
              </a:rPr>
              <a:t>ating more often </a:t>
            </a:r>
            <a:r>
              <a:rPr lang="en-US" dirty="0"/>
              <a:t>and snacking, a small meal or snack every 3 to 4 hours, </a:t>
            </a:r>
            <a:r>
              <a:rPr lang="en-US" sz="1200" kern="1200" dirty="0">
                <a:solidFill>
                  <a:schemeClr val="tx1"/>
                </a:solidFill>
                <a:effectLst/>
                <a:latin typeface="+mn-lt"/>
                <a:ea typeface="+mn-ea"/>
                <a:cs typeface="+mn-cs"/>
              </a:rPr>
              <a:t>can actually help boost your metabolism. As you go through your day, eating will help you burn more calories. In contrast, eating large meals, skipping meals, following very-low-calorie diets, and fasting often decrease overall calorie intake but at the expense of a slower metabolism. </a:t>
            </a:r>
          </a:p>
          <a:p>
            <a:pPr marL="228600" indent="-228600">
              <a:buAutoNum type="arabicPeriod"/>
            </a:pPr>
            <a:r>
              <a:rPr lang="en-US" sz="1200" kern="1200" dirty="0">
                <a:solidFill>
                  <a:schemeClr val="tx1"/>
                </a:solidFill>
                <a:effectLst/>
                <a:latin typeface="+mn-lt"/>
                <a:ea typeface="+mn-ea"/>
                <a:cs typeface="+mn-cs"/>
              </a:rPr>
              <a:t>Eating more protein-rich foods will boost metabolism because more calories are burned digesting protein compared to fat or carbohydrates. </a:t>
            </a:r>
          </a:p>
          <a:p>
            <a:pPr marL="228600" indent="-228600">
              <a:buAutoNum type="arabicPeriod"/>
            </a:pPr>
            <a:r>
              <a:rPr lang="en-US" sz="1200" kern="1200" dirty="0">
                <a:solidFill>
                  <a:schemeClr val="tx1"/>
                </a:solidFill>
                <a:effectLst/>
                <a:latin typeface="+mn-lt"/>
                <a:ea typeface="+mn-ea"/>
                <a:cs typeface="+mn-cs"/>
              </a:rPr>
              <a:t>Muscle is more metabolically active than fat; building muscle can cause a long-term increase in your metabolism. Strength training leads to muscle growth and raises your energy expenditure for the day. Aerobic exercise increases your metabolism, not only during a workout but for a few hours afterward. Including high-intensity interval training (HIIT) will result in a greater, more sustained rise in resting metabolic rate compared to low- or moderate-intensity workouts.</a:t>
            </a:r>
          </a:p>
          <a:p>
            <a:pPr marL="228600" indent="-228600">
              <a:buAutoNum type="arabicPeriod"/>
            </a:pPr>
            <a:r>
              <a:rPr lang="en-US" dirty="0"/>
              <a:t>Stay </a:t>
            </a:r>
            <a:r>
              <a:rPr lang="en-US" sz="1200" kern="1200" dirty="0">
                <a:solidFill>
                  <a:schemeClr val="tx1"/>
                </a:solidFill>
                <a:effectLst/>
                <a:latin typeface="+mn-lt"/>
                <a:ea typeface="+mn-ea"/>
                <a:cs typeface="+mn-cs"/>
              </a:rPr>
              <a:t>hydrated. Even mild dehydration will slow your metabolism. Individuals who drink more water (eight or more glasses a day) burn more calories than those who drink less. Drinking a glass of water before every meal and snack will help you stay hydrated. Drinking caffeine- containing beverages may cause a short-term rise in your metabolic rate. However, “energy drinks” should not be part of your metabolism-boosting program</a:t>
            </a:r>
            <a:endParaRPr lang="en-US" dirty="0"/>
          </a:p>
        </p:txBody>
      </p:sp>
      <p:sp>
        <p:nvSpPr>
          <p:cNvPr id="4" name="Slide Number Placeholder 3"/>
          <p:cNvSpPr>
            <a:spLocks noGrp="1"/>
          </p:cNvSpPr>
          <p:nvPr>
            <p:ph type="sldNum" sz="quarter" idx="5"/>
          </p:nvPr>
        </p:nvSpPr>
        <p:spPr/>
        <p:txBody>
          <a:bodyPr/>
          <a:lstStyle/>
          <a:p>
            <a:fld id="{29DB8B88-7B19-4444-8C00-276D3F703348}" type="slidenum">
              <a:rPr lang="en-US" smtClean="0"/>
              <a:t>85</a:t>
            </a:fld>
            <a:endParaRPr lang="en-US"/>
          </a:p>
        </p:txBody>
      </p:sp>
    </p:spTree>
    <p:extLst>
      <p:ext uri="{BB962C8B-B14F-4D97-AF65-F5344CB8AC3E}">
        <p14:creationId xmlns:p14="http://schemas.microsoft.com/office/powerpoint/2010/main" val="396997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Athletes are subject to all the same nutritional challenges as the general public: overreliance on convenience foods, abundance of nutrition misinformation, temptations to eat out of boredom or for emotional comfort. </a:t>
            </a:r>
          </a:p>
          <a:p>
            <a:pPr fontAlgn="auto">
              <a:spcBef>
                <a:spcPts val="0"/>
              </a:spcBef>
              <a:spcAft>
                <a:spcPts val="0"/>
              </a:spcAft>
              <a:defRPr/>
            </a:pPr>
            <a:endParaRPr lang="en-US" dirty="0"/>
          </a:p>
          <a:p>
            <a:pPr fontAlgn="auto">
              <a:spcBef>
                <a:spcPts val="0"/>
              </a:spcBef>
              <a:spcAft>
                <a:spcPts val="0"/>
              </a:spcAft>
              <a:defRPr/>
            </a:pPr>
            <a:r>
              <a:rPr lang="en-US" dirty="0"/>
              <a:t>Furthermore, they must adapt to the seasonal demands of their sport and maintain exhausting training and travel schedules.</a:t>
            </a:r>
          </a:p>
        </p:txBody>
      </p:sp>
      <p:sp>
        <p:nvSpPr>
          <p:cNvPr id="4" name="Slide Number Placeholder 3"/>
          <p:cNvSpPr>
            <a:spLocks noGrp="1"/>
          </p:cNvSpPr>
          <p:nvPr>
            <p:ph type="sldNum" sz="quarter" idx="5"/>
          </p:nvPr>
        </p:nvSpPr>
        <p:spPr/>
        <p:txBody>
          <a:bodyPr/>
          <a:lstStyle/>
          <a:p>
            <a:fld id="{29DB8B88-7B19-4444-8C00-276D3F703348}" type="slidenum">
              <a:rPr lang="en-US" smtClean="0"/>
              <a:t>86</a:t>
            </a:fld>
            <a:endParaRPr lang="en-US"/>
          </a:p>
        </p:txBody>
      </p:sp>
    </p:spTree>
    <p:extLst>
      <p:ext uri="{BB962C8B-B14F-4D97-AF65-F5344CB8AC3E}">
        <p14:creationId xmlns:p14="http://schemas.microsoft.com/office/powerpoint/2010/main" val="30760654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29DB8B88-7B19-4444-8C00-276D3F703348}" type="slidenum">
              <a:rPr lang="en-US" smtClean="0"/>
              <a:t>87</a:t>
            </a:fld>
            <a:endParaRPr lang="en-US"/>
          </a:p>
        </p:txBody>
      </p:sp>
    </p:spTree>
    <p:extLst>
      <p:ext uri="{BB962C8B-B14F-4D97-AF65-F5344CB8AC3E}">
        <p14:creationId xmlns:p14="http://schemas.microsoft.com/office/powerpoint/2010/main" val="4739990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talk about ergogenic aids. Ergogenic means work-producing.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a lot of folks out there trying to improve themselves with sports nutrition; they are looking for a competitive edge.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want to do whatever they can to make themselves a few seconds faster or able to lift a few more pounds. Athletes are pretty susceptible to marketing.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They’re looking in muscle building magazines and watching things on social media about the products that you could use to improve your sports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best two ergogenic aids are adequate fluid and adequate carbohydrate because you need it to fuel your cells and transport that fuel to your cells from your blood. </a:t>
            </a:r>
            <a:r>
              <a:rPr lang="en-US" sz="1200" kern="1200" dirty="0">
                <a:solidFill>
                  <a:schemeClr val="tx1"/>
                </a:solidFill>
                <a:effectLst/>
                <a:latin typeface="+mn-lt"/>
                <a:ea typeface="+mn-ea"/>
                <a:cs typeface="+mn-cs"/>
              </a:rPr>
              <a:t>You also need it to be able to remove the 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the fluid aspect of it. Those two things, lack of fluid and lack of carbohydrate, are what’s going to lead to fatigue the majority of the time. Those are your best two ergogenic aids. </a:t>
            </a:r>
          </a:p>
        </p:txBody>
      </p:sp>
      <p:sp>
        <p:nvSpPr>
          <p:cNvPr id="4" name="Slide Number Placeholder 3"/>
          <p:cNvSpPr>
            <a:spLocks noGrp="1"/>
          </p:cNvSpPr>
          <p:nvPr>
            <p:ph type="sldNum" sz="quarter" idx="5"/>
          </p:nvPr>
        </p:nvSpPr>
        <p:spPr/>
        <p:txBody>
          <a:bodyPr/>
          <a:lstStyle/>
          <a:p>
            <a:fld id="{29DB8B88-7B19-4444-8C00-276D3F703348}" type="slidenum">
              <a:rPr lang="en-US" smtClean="0"/>
              <a:t>88</a:t>
            </a:fld>
            <a:endParaRPr lang="en-US"/>
          </a:p>
        </p:txBody>
      </p:sp>
    </p:spTree>
    <p:extLst>
      <p:ext uri="{BB962C8B-B14F-4D97-AF65-F5344CB8AC3E}">
        <p14:creationId xmlns:p14="http://schemas.microsoft.com/office/powerpoint/2010/main" val="3241672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be careful because we know supplements are not well regulated.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could be contaminated with all kinds of junk. People that are athletes have to comply with some specific rules about what kinds of substances can be in their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have been cases where someone has been taking a sports nutrition supplement, and it was contaminated with something that was off-limits, then they got disqualified.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to be careful about that kind of stuff. Coaches aren't allowed to provide a lot of these sports nutrition products for those reasons. If you want to know where to find information about sports nutrition products, there's a supplement database from the Office of Dietary Supplements – or ODS – that you can go on. If you have a question about a sports supplement and you’re not sure what it does, you want to know if it's effective, or if it's safe, you can get on there and check it out. That's a good source of information for you on any kind of supplements, including sports supplements. </a:t>
            </a:r>
          </a:p>
        </p:txBody>
      </p:sp>
      <p:sp>
        <p:nvSpPr>
          <p:cNvPr id="4" name="Slide Number Placeholder 3"/>
          <p:cNvSpPr>
            <a:spLocks noGrp="1"/>
          </p:cNvSpPr>
          <p:nvPr>
            <p:ph type="sldNum" sz="quarter" idx="5"/>
          </p:nvPr>
        </p:nvSpPr>
        <p:spPr/>
        <p:txBody>
          <a:bodyPr/>
          <a:lstStyle/>
          <a:p>
            <a:fld id="{29DB8B88-7B19-4444-8C00-276D3F703348}" type="slidenum">
              <a:rPr lang="en-US" smtClean="0"/>
              <a:t>89</a:t>
            </a:fld>
            <a:endParaRPr lang="en-US"/>
          </a:p>
        </p:txBody>
      </p:sp>
    </p:spTree>
    <p:extLst>
      <p:ext uri="{BB962C8B-B14F-4D97-AF65-F5344CB8AC3E}">
        <p14:creationId xmlns:p14="http://schemas.microsoft.com/office/powerpoint/2010/main" val="30022760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lots of aids out there. Some are shown to have benefits. Some things might be useful, but they still need more research to be able to tell us that they're good. Also, a lot of things are really dangerous and not good at all. I'm going to focus on a few things that are known to be good sports nutrition products or ergogenic aids. These are some that are proven to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Beetroot juice </a:t>
            </a:r>
            <a:r>
              <a:rPr lang="en-US" sz="1200" kern="1200" dirty="0">
                <a:solidFill>
                  <a:schemeClr val="tx1"/>
                </a:solidFill>
                <a:effectLst/>
                <a:latin typeface="+mn-lt"/>
                <a:ea typeface="+mn-ea"/>
                <a:cs typeface="+mn-cs"/>
              </a:rPr>
              <a:t>is something kind of new. Beetroot juice has something called nitrates, and those help to improve blood flow. That could be helpful for some athletes.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Beta-alanine and sodium bicarbonate </a:t>
            </a:r>
            <a:r>
              <a:rPr lang="en-US" sz="1200" kern="1200" dirty="0">
                <a:solidFill>
                  <a:schemeClr val="tx1"/>
                </a:solidFill>
                <a:effectLst/>
                <a:latin typeface="+mn-lt"/>
                <a:ea typeface="+mn-ea"/>
                <a:cs typeface="+mn-cs"/>
              </a:rPr>
              <a:t>do something similar. Beta-alanine is a type of protein, and then sodium bicarbonate is a fancy word for baking soda. Both of these things counter the acid build-up that occurs in your muscles. When you work out really hard and fast, it’s anaerobic, which means no oxygen. In that first step of glucose breakdown, you can get some ATP really quickly. If you try to do that too long, it leads to acid byproducts and contributes to fatigue in your muscles. You know that burning feeling? These two products, beta-alanine, and sodium bicarbonate, counter that build-up of acid. They can help people who are doing power sports like lifting or sprinting to work a little longer and harder. One thing to think about is sodium bicarbonate is super inexpensive. All you do is mix some baking soda in some water, but It can cause gastrointestinal upset. It's something you wouldn’t want to try for the first time during an event. You should try it out during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Caffeine</a:t>
            </a:r>
            <a:r>
              <a:rPr lang="en-US" sz="1200" kern="1200" dirty="0">
                <a:solidFill>
                  <a:schemeClr val="tx1"/>
                </a:solidFill>
                <a:effectLst/>
                <a:latin typeface="+mn-lt"/>
                <a:ea typeface="+mn-ea"/>
                <a:cs typeface="+mn-cs"/>
              </a:rPr>
              <a:t> can be helpful, especially during an endurance event, to decrease your perception of fatigue. A while ago, people had this hypothesis that caffeine helped burn fat, but research does not support that. The best thing caffeine does is help you not feel tired. It helps you stay alert and vigilant with your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a:t>
            </a:r>
            <a:r>
              <a:rPr lang="en-US" sz="1200" b="1" kern="1200" dirty="0">
                <a:solidFill>
                  <a:schemeClr val="tx1"/>
                </a:solidFill>
                <a:effectLst/>
                <a:latin typeface="+mn-lt"/>
                <a:ea typeface="+mn-ea"/>
                <a:cs typeface="+mn-cs"/>
              </a:rPr>
              <a:t>creatine</a:t>
            </a:r>
            <a:r>
              <a:rPr lang="en-US" sz="1200" kern="1200" dirty="0">
                <a:solidFill>
                  <a:schemeClr val="tx1"/>
                </a:solidFill>
                <a:effectLst/>
                <a:latin typeface="+mn-lt"/>
                <a:ea typeface="+mn-ea"/>
                <a:cs typeface="+mn-cs"/>
              </a:rPr>
              <a:t> is also helpful for those power sports, like sprinting, because that helps you resupply ATP quickly, like within the first couple of minutes of activity. </a:t>
            </a:r>
          </a:p>
        </p:txBody>
      </p:sp>
      <p:sp>
        <p:nvSpPr>
          <p:cNvPr id="4" name="Slide Number Placeholder 3"/>
          <p:cNvSpPr>
            <a:spLocks noGrp="1"/>
          </p:cNvSpPr>
          <p:nvPr>
            <p:ph type="sldNum" sz="quarter" idx="5"/>
          </p:nvPr>
        </p:nvSpPr>
        <p:spPr/>
        <p:txBody>
          <a:bodyPr/>
          <a:lstStyle/>
          <a:p>
            <a:fld id="{29DB8B88-7B19-4444-8C00-276D3F703348}" type="slidenum">
              <a:rPr lang="en-US" smtClean="0"/>
              <a:t>90</a:t>
            </a:fld>
            <a:endParaRPr lang="en-US"/>
          </a:p>
        </p:txBody>
      </p:sp>
    </p:spTree>
    <p:extLst>
      <p:ext uri="{BB962C8B-B14F-4D97-AF65-F5344CB8AC3E}">
        <p14:creationId xmlns:p14="http://schemas.microsoft.com/office/powerpoint/2010/main" val="1089463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Department of Health and Human Services’ (DHHS) </a:t>
            </a:r>
            <a:r>
              <a:rPr lang="en-US" i="1" dirty="0"/>
              <a:t>Physical Activity Guidelines for Americans </a:t>
            </a:r>
            <a:r>
              <a:rPr lang="en-US" dirty="0"/>
              <a:t>recommends that all individuals avoid inactivity.</a:t>
            </a:r>
          </a:p>
          <a:p>
            <a:r>
              <a:rPr lang="en-US" dirty="0"/>
              <a:t> Any physical activity is better than none, and people who participate in even small amounts of physical activity gain health benefits. </a:t>
            </a:r>
          </a:p>
          <a:p>
            <a:endParaRPr lang="en-US" dirty="0"/>
          </a:p>
          <a:p>
            <a:r>
              <a:rPr lang="en-US" dirty="0"/>
              <a:t>The Physical Activity Guidelines were recently updated. </a:t>
            </a:r>
          </a:p>
          <a:p>
            <a:r>
              <a:rPr lang="en-US" dirty="0"/>
              <a:t>In 2008, the Physical Activity Guidelines first came out and in 2018, they got a little facelift. </a:t>
            </a:r>
          </a:p>
          <a:p>
            <a:endParaRPr lang="en-US" dirty="0"/>
          </a:p>
          <a:p>
            <a:r>
              <a:rPr lang="en-US" dirty="0"/>
              <a:t>The key physical activity recommendations include the following: </a:t>
            </a:r>
          </a:p>
          <a:p>
            <a:r>
              <a:rPr lang="en-US" dirty="0"/>
              <a:t>One-hundred-fifty to 300 minutes per week of moderate-intensity physical activity is needed for adults. </a:t>
            </a:r>
          </a:p>
          <a:p>
            <a:r>
              <a:rPr lang="en-US" dirty="0"/>
              <a:t>For kids, it's going to be a little bit higher. </a:t>
            </a:r>
          </a:p>
          <a:p>
            <a:r>
              <a:rPr lang="en-US" dirty="0"/>
              <a:t>Seventy-five to 150 minutes per week of vigorous-intensity physical activity is recommended. </a:t>
            </a:r>
          </a:p>
          <a:p>
            <a:r>
              <a:rPr lang="en-US" dirty="0"/>
              <a:t>So, it's either/or. If you're just doing moderate activity, then you need to spend a little bit more time being active. </a:t>
            </a:r>
          </a:p>
          <a:p>
            <a:r>
              <a:rPr lang="en-US" dirty="0"/>
              <a:t>If your activity is vigorous, you can get away with less time and still keep your risk for chronic diseases low. </a:t>
            </a:r>
          </a:p>
          <a:p>
            <a:r>
              <a:rPr lang="en-US" dirty="0"/>
              <a:t>Or, you could do some combination of vigorous and moderate. </a:t>
            </a:r>
          </a:p>
          <a:p>
            <a:endParaRPr lang="en-US" dirty="0"/>
          </a:p>
          <a:p>
            <a:r>
              <a:rPr lang="en-US" dirty="0"/>
              <a:t>One of the biggest differences is that the old Physical Activity Guidelines said 150 minutes per week is what we need to prevent chronic diseases. The new one says 150 to 300 minutes per week. It’s a little bit more. </a:t>
            </a:r>
          </a:p>
        </p:txBody>
      </p:sp>
      <p:sp>
        <p:nvSpPr>
          <p:cNvPr id="4" name="Slide Number Placeholder 3"/>
          <p:cNvSpPr>
            <a:spLocks noGrp="1"/>
          </p:cNvSpPr>
          <p:nvPr>
            <p:ph type="sldNum" sz="quarter" idx="5"/>
          </p:nvPr>
        </p:nvSpPr>
        <p:spPr/>
        <p:txBody>
          <a:bodyPr/>
          <a:lstStyle/>
          <a:p>
            <a:fld id="{29DB8B88-7B19-4444-8C00-276D3F703348}" type="slidenum">
              <a:rPr lang="en-US" smtClean="0"/>
              <a:t>9</a:t>
            </a:fld>
            <a:endParaRPr lang="en-US"/>
          </a:p>
        </p:txBody>
      </p:sp>
    </p:spTree>
    <p:extLst>
      <p:ext uri="{BB962C8B-B14F-4D97-AF65-F5344CB8AC3E}">
        <p14:creationId xmlns:p14="http://schemas.microsoft.com/office/powerpoint/2010/main" val="22931212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Dietary supplements rumored to enhance athletic  performance require careful evaluation and monitoring. </a:t>
            </a:r>
          </a:p>
          <a:p>
            <a:pPr fontAlgn="auto">
              <a:spcBef>
                <a:spcPts val="0"/>
              </a:spcBef>
              <a:spcAft>
                <a:spcPts val="0"/>
              </a:spcAft>
              <a:defRPr/>
            </a:pPr>
            <a:r>
              <a:rPr lang="en-US" dirty="0"/>
              <a:t>Overall, there is little scientific evidence to support the efficacy of many substances that are touted as performance-enhancing aids. </a:t>
            </a:r>
          </a:p>
          <a:p>
            <a:pPr fontAlgn="auto">
              <a:spcBef>
                <a:spcPts val="0"/>
              </a:spcBef>
              <a:spcAft>
                <a:spcPts val="0"/>
              </a:spcAft>
              <a:defRPr/>
            </a:pPr>
            <a:r>
              <a:rPr lang="en-US" dirty="0"/>
              <a:t>Of these, many are useless, and some are dangerous enough to promote organ damage. </a:t>
            </a:r>
          </a:p>
          <a:p>
            <a:pPr fontAlgn="auto">
              <a:spcBef>
                <a:spcPts val="0"/>
              </a:spcBef>
              <a:spcAft>
                <a:spcPts val="0"/>
              </a:spcAft>
              <a:defRPr/>
            </a:pPr>
            <a:r>
              <a:rPr lang="en-US" dirty="0"/>
              <a:t>Some of the dangerous or illegal substances and practices are listed here in Table 10-11.</a:t>
            </a:r>
          </a:p>
          <a:p>
            <a:pPr fontAlgn="auto">
              <a:spcBef>
                <a:spcPts val="0"/>
              </a:spcBef>
              <a:spcAft>
                <a:spcPts val="0"/>
              </a:spcAft>
              <a:defRPr/>
            </a:pPr>
            <a:r>
              <a:rPr lang="en-US" dirty="0"/>
              <a:t>The liver and kidneys are particularly susceptible to damage because these organs help detoxify harmful compounds.</a:t>
            </a:r>
          </a:p>
        </p:txBody>
      </p:sp>
      <p:sp>
        <p:nvSpPr>
          <p:cNvPr id="4" name="Slide Number Placeholder 3"/>
          <p:cNvSpPr>
            <a:spLocks noGrp="1"/>
          </p:cNvSpPr>
          <p:nvPr>
            <p:ph type="sldNum" sz="quarter" idx="5"/>
          </p:nvPr>
        </p:nvSpPr>
        <p:spPr/>
        <p:txBody>
          <a:bodyPr/>
          <a:lstStyle/>
          <a:p>
            <a:fld id="{29DB8B88-7B19-4444-8C00-276D3F703348}" type="slidenum">
              <a:rPr lang="en-US" smtClean="0"/>
              <a:t>91</a:t>
            </a:fld>
            <a:endParaRPr lang="en-US"/>
          </a:p>
        </p:txBody>
      </p:sp>
    </p:spTree>
    <p:extLst>
      <p:ext uri="{BB962C8B-B14F-4D97-AF65-F5344CB8AC3E}">
        <p14:creationId xmlns:p14="http://schemas.microsoft.com/office/powerpoint/2010/main" val="313456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744366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81532"/>
            <a:ext cx="3035808" cy="957094"/>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3046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376387"/>
            <a:ext cx="3043303" cy="1348134"/>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52956"/>
            <a:ext cx="3035808" cy="1137495"/>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4570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528787"/>
            <a:ext cx="3043303" cy="113749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Short Copyright">
            <a:extLst>
              <a:ext uri="{FF2B5EF4-FFF2-40B4-BE49-F238E27FC236}">
                <a16:creationId xmlns:a16="http://schemas.microsoft.com/office/drawing/2014/main" id="{9A3F16D1-D187-447D-8BE7-2FDE58E97341}"/>
              </a:ext>
            </a:extLst>
          </p:cNvPr>
          <p:cNvSpPr txBox="1"/>
          <p:nvPr userDrawn="1"/>
        </p:nvSpPr>
        <p:spPr>
          <a:xfrm>
            <a:off x="215658" y="65753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3" name="Credit line">
            <a:extLst>
              <a:ext uri="{FF2B5EF4-FFF2-40B4-BE49-F238E27FC236}">
                <a16:creationId xmlns:a16="http://schemas.microsoft.com/office/drawing/2014/main" id="{024C6CAB-D340-49A3-A8C6-D2E762F34B47}"/>
              </a:ext>
            </a:extLst>
          </p:cNvPr>
          <p:cNvSpPr>
            <a:spLocks noGrp="1"/>
          </p:cNvSpPr>
          <p:nvPr>
            <p:ph type="body" sz="quarter" idx="39" hasCustomPrompt="1"/>
          </p:nvPr>
        </p:nvSpPr>
        <p:spPr>
          <a:xfrm>
            <a:off x="1528379" y="6587744"/>
            <a:ext cx="6993321" cy="181356"/>
          </a:xfrm>
          <a:prstGeom prst="rect">
            <a:avLst/>
          </a:prstGeo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6" name="Slide Number Placeholder">
            <a:extLst>
              <a:ext uri="{FF2B5EF4-FFF2-40B4-BE49-F238E27FC236}">
                <a16:creationId xmlns:a16="http://schemas.microsoft.com/office/drawing/2014/main" id="{E248AB1A-45AD-42A8-91C3-E34577706647}"/>
              </a:ext>
            </a:extLst>
          </p:cNvPr>
          <p:cNvSpPr>
            <a:spLocks noGrp="1"/>
          </p:cNvSpPr>
          <p:nvPr>
            <p:ph type="sldNum" sz="quarter" idx="40"/>
          </p:nvPr>
        </p:nvSpPr>
        <p:spPr>
          <a:xfrm>
            <a:off x="8647432" y="65951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950230559"/>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721" r:id="rId3"/>
    <p:sldLayoutId id="2147483682" r:id="rId4"/>
    <p:sldLayoutId id="2147483683" r:id="rId5"/>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ort Copyright">
            <a:extLst>
              <a:ext uri="{FF2B5EF4-FFF2-40B4-BE49-F238E27FC236}">
                <a16:creationId xmlns:a16="http://schemas.microsoft.com/office/drawing/2014/main" id="{893DFD6C-FF3F-4E8B-82D6-E56658680BB0}"/>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6" r:id="rId3"/>
    <p:sldLayoutId id="2147483714" r:id="rId4"/>
    <p:sldLayoutId id="2147483713" r:id="rId5"/>
    <p:sldLayoutId id="2147483712" r:id="rId6"/>
    <p:sldLayoutId id="2147483711" r:id="rId7"/>
    <p:sldLayoutId id="2147483708" r:id="rId8"/>
    <p:sldLayoutId id="2147483707" r:id="rId9"/>
    <p:sldLayoutId id="2147483709" r:id="rId10"/>
    <p:sldLayoutId id="2147483706" r:id="rId11"/>
    <p:sldLayoutId id="2147483705" r:id="rId1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5D86C9CF-E2C9-4919-92D0-A146A618F461}"/>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dt="0"/>
  <p:txStyles>
    <p:titleStyle>
      <a:lvl1pPr algn="l" defTabSz="9144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81E8DBDD-92E3-46FC-BF5E-02C83C0B512E}"/>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7.xml"/><Relationship Id="rId1" Type="http://schemas.openxmlformats.org/officeDocument/2006/relationships/slideLayout" Target="../slideLayouts/slideLayout22.xml"/><Relationship Id="rId4" Type="http://schemas.openxmlformats.org/officeDocument/2006/relationships/slide" Target="slide8.xml"/></Relationships>
</file>

<file path=ppt/slides/_rels/slide10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45.xml"/><Relationship Id="rId1" Type="http://schemas.openxmlformats.org/officeDocument/2006/relationships/slideLayout" Target="../slideLayouts/slideLayout22.xml"/><Relationship Id="rId4" Type="http://schemas.openxmlformats.org/officeDocument/2006/relationships/slide" Target="slide8.xml"/></Relationships>
</file>

<file path=ppt/slides/_rels/slide10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63.xml"/><Relationship Id="rId1" Type="http://schemas.openxmlformats.org/officeDocument/2006/relationships/slideLayout" Target="../slideLayouts/slideLayout22.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slide" Target="slide95.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slide" Target="slide9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slide" Target="slide9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slide" Target="slide98.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slide" Target="slide9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slide" Target="slide10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slide" Target="slide101.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slide" Target="slide10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slide" Target="slide94.xml"/></Relationships>
</file>

<file path=ppt/slides/_rels/slide8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8.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9.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22.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28.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32.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dirty="0"/>
              <a:t>Chapter 10</a:t>
            </a:r>
            <a:endParaRPr lang="en-US"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p:txBody>
          <a:bodyPr/>
          <a:lstStyle/>
          <a:p>
            <a:pPr eaLnBrk="0" hangingPunct="0">
              <a:spcBef>
                <a:spcPct val="20000"/>
              </a:spcBef>
            </a:pPr>
            <a:r>
              <a:rPr lang="en-US" altLang="en-US" sz="2000" dirty="0"/>
              <a:t>Nutrition: Fitness and Sports</a:t>
            </a:r>
            <a:endParaRPr lang="en-US" sz="2000" dirty="0">
              <a:latin typeface="+mj-lt"/>
              <a:cs typeface="Helvetica" pitchFamily="34" charset="0"/>
            </a:endParaRPr>
          </a:p>
        </p:txBody>
      </p:sp>
      <p:sp>
        <p:nvSpPr>
          <p:cNvPr id="4" name="Text Placeholder 3">
            <a:extLst>
              <a:ext uri="{FF2B5EF4-FFF2-40B4-BE49-F238E27FC236}">
                <a16:creationId xmlns:a16="http://schemas.microsoft.com/office/drawing/2014/main" id="{23E53CB3-A898-4097-BEA0-50B0BE0D68C1}"/>
              </a:ext>
            </a:extLst>
          </p:cNvPr>
          <p:cNvSpPr>
            <a:spLocks noGrp="1"/>
          </p:cNvSpPr>
          <p:nvPr>
            <p:ph type="body" sz="quarter" idx="10"/>
          </p:nvPr>
        </p:nvSpPr>
        <p:spPr/>
        <p:txBody>
          <a:bodyPr/>
          <a:lstStyle/>
          <a:p>
            <a:r>
              <a:rPr lang="en-US" sz="1800" dirty="0">
                <a:latin typeface="+mj-lt"/>
                <a:cs typeface="Helvetica" pitchFamily="34" charset="0"/>
              </a:rPr>
              <a:t>Wardlaw’s </a:t>
            </a:r>
          </a:p>
          <a:p>
            <a:r>
              <a:rPr lang="en-US" sz="1800" dirty="0">
                <a:latin typeface="+mj-lt"/>
                <a:cs typeface="Helvetica" pitchFamily="34" charset="0"/>
              </a:rPr>
              <a:t>Contemporary</a:t>
            </a:r>
          </a:p>
          <a:p>
            <a:r>
              <a:rPr lang="en-US" sz="1800" dirty="0">
                <a:latin typeface="+mj-lt"/>
                <a:cs typeface="Helvetica" pitchFamily="34" charset="0"/>
              </a:rPr>
              <a:t>NUTRITION</a:t>
            </a:r>
            <a:endParaRPr lang="en-US" sz="1800" b="0" dirty="0">
              <a:latin typeface="+mj-lt"/>
              <a:cs typeface="Helvetica" pitchFamily="34" charset="0"/>
            </a:endParaRPr>
          </a:p>
          <a:p>
            <a:pPr>
              <a:spcBef>
                <a:spcPts val="1200"/>
              </a:spcBef>
            </a:pPr>
            <a:r>
              <a:rPr lang="en-US" sz="1800" b="0" dirty="0">
                <a:latin typeface="+mj-lt"/>
                <a:cs typeface="Helvetica" pitchFamily="34" charset="0"/>
              </a:rPr>
              <a:t>Twelfth Edition</a:t>
            </a:r>
          </a:p>
        </p:txBody>
      </p:sp>
      <p:pic>
        <p:nvPicPr>
          <p:cNvPr id="10" name="Picture 4">
            <a:extLst>
              <a:ext uri="{FF2B5EF4-FFF2-40B4-BE49-F238E27FC236}">
                <a16:creationId xmlns:a16="http://schemas.microsoft.com/office/drawing/2014/main" id="{B33BC9C9-194E-465A-B037-9A08036C0025}"/>
              </a:ext>
              <a:ext uri="{C183D7F6-B498-43B3-948B-1728B52AA6E4}">
                <adec:decorative xmlns:adec="http://schemas.microsoft.com/office/drawing/2017/decorative" val="1"/>
              </a:ext>
            </a:extLst>
          </p:cNvPr>
          <p:cNvPicPr>
            <a:picLocks noGrp="1" noChangeAspect="1"/>
          </p:cNvPicPr>
          <p:nvPr>
            <p:ph type="pic" sz="quarter" idx="11"/>
          </p:nvPr>
        </p:nvPicPr>
        <p:blipFill>
          <a:blip r:embed="rId3"/>
          <a:stretch>
            <a:fillRect/>
          </a:stretch>
        </p:blipFill>
        <p:spPr>
          <a:xfrm>
            <a:off x="4689131" y="1308631"/>
            <a:ext cx="3553839" cy="4902896"/>
          </a:xfrm>
          <a:prstGeom prst="rect">
            <a:avLst/>
          </a:prstGeom>
        </p:spPr>
      </p:pic>
      <p:sp>
        <p:nvSpPr>
          <p:cNvPr id="6" name="Text Placeholder 5">
            <a:extLst>
              <a:ext uri="{FF2B5EF4-FFF2-40B4-BE49-F238E27FC236}">
                <a16:creationId xmlns:a16="http://schemas.microsoft.com/office/drawing/2014/main" id="{954B53FF-784B-41DE-9A29-B8F56D6124B0}"/>
              </a:ext>
            </a:extLst>
          </p:cNvPr>
          <p:cNvSpPr>
            <a:spLocks noGrp="1"/>
          </p:cNvSpPr>
          <p:nvPr>
            <p:ph type="body" sz="quarter" idx="13"/>
          </p:nvPr>
        </p:nvSpPr>
        <p:spPr/>
        <p:txBody>
          <a:bodyPr/>
          <a:lstStyle/>
          <a:p>
            <a:pPr defTabSz="457200">
              <a:spcBef>
                <a:spcPct val="20000"/>
              </a:spcBef>
              <a:defRPr/>
            </a:pPr>
            <a:r>
              <a:rPr lang="en-US" dirty="0">
                <a:solidFill>
                  <a:schemeClr val="tx1"/>
                </a:solidFill>
              </a:rPr>
              <a:t>© 2022 McGraw Hill, LLC. All rights reserved. Authorized only for instructor use in the classroom.</a:t>
            </a:r>
          </a:p>
          <a:p>
            <a:pPr defTabSz="457200">
              <a:spcBef>
                <a:spcPct val="20000"/>
              </a:spcBef>
              <a:defRPr/>
            </a:pPr>
            <a:r>
              <a:rPr lang="en-US" dirty="0">
                <a:solidFill>
                  <a:schemeClr val="tx1"/>
                </a:solidFill>
              </a:rPr>
              <a:t>No reproduction or further distribution permitted without the prior written consent of McGraw Hill, LLC.</a:t>
            </a:r>
          </a:p>
        </p:txBody>
      </p:sp>
    </p:spTree>
    <p:extLst>
      <p:ext uri="{BB962C8B-B14F-4D97-AF65-F5344CB8AC3E}">
        <p14:creationId xmlns:p14="http://schemas.microsoft.com/office/powerpoint/2010/main" val="327089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2018 </a:t>
            </a:r>
            <a:r>
              <a:rPr lang="en-US" altLang="en-US" i="1" dirty="0">
                <a:solidFill>
                  <a:schemeClr val="tx1"/>
                </a:solidFill>
              </a:rPr>
              <a:t>Physical Activity Guidelines for Americans</a:t>
            </a:r>
            <a:r>
              <a:rPr lang="en-US" altLang="en-US" sz="1200" i="1" dirty="0">
                <a:solidFill>
                  <a:schemeClr val="tx1"/>
                </a:solidFill>
              </a:rPr>
              <a:t> </a:t>
            </a:r>
            <a:r>
              <a:rPr lang="en-US" altLang="en-US" sz="1200" dirty="0">
                <a:solidFill>
                  <a:schemeClr val="tx1"/>
                </a:solidFill>
              </a:rPr>
              <a:t>2</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600"/>
              </a:spcBef>
              <a:spcAft>
                <a:spcPts val="600"/>
              </a:spcAft>
            </a:pPr>
            <a:r>
              <a:rPr lang="en-US" sz="2200" dirty="0"/>
              <a:t>For additional and more extensive health benefits, adults should do one of the following:</a:t>
            </a:r>
            <a:endParaRPr lang="en-US" altLang="en-US" sz="2200" dirty="0"/>
          </a:p>
          <a:p>
            <a:pPr marL="347472" indent="-347472">
              <a:spcBef>
                <a:spcPts val="600"/>
              </a:spcBef>
              <a:spcAft>
                <a:spcPts val="600"/>
              </a:spcAft>
              <a:buFont typeface="Arial" panose="020B0604020202020204" pitchFamily="34" charset="0"/>
              <a:buChar char="•"/>
              <a:defRPr/>
            </a:pPr>
            <a:r>
              <a:rPr lang="en-US" sz="2200" dirty="0"/>
              <a:t>Increase physical activity beyond 300 minutes per week of moderate-intensity OR</a:t>
            </a:r>
          </a:p>
          <a:p>
            <a:pPr marL="347472" indent="-347472">
              <a:spcBef>
                <a:spcPts val="600"/>
              </a:spcBef>
              <a:spcAft>
                <a:spcPts val="600"/>
              </a:spcAft>
              <a:buFont typeface="Arial" panose="020B0604020202020204" pitchFamily="34" charset="0"/>
              <a:buChar char="•"/>
              <a:defRPr/>
            </a:pPr>
            <a:r>
              <a:rPr lang="en-US" sz="2200" dirty="0"/>
              <a:t>150 minutes per week of vigorous-intensity aerobic physical activity OR</a:t>
            </a:r>
          </a:p>
          <a:p>
            <a:pPr marL="347472" indent="-347472">
              <a:spcBef>
                <a:spcPts val="600"/>
              </a:spcBef>
              <a:spcAft>
                <a:spcPts val="600"/>
              </a:spcAft>
              <a:buFont typeface="Arial" panose="020B0604020202020204" pitchFamily="34" charset="0"/>
              <a:buChar char="•"/>
              <a:defRPr/>
            </a:pPr>
            <a:r>
              <a:rPr lang="en-US" sz="2200" dirty="0"/>
              <a:t>An equivalent combination of moderate- and vigorous-intensity activity.</a:t>
            </a:r>
          </a:p>
          <a:p>
            <a:pPr>
              <a:spcBef>
                <a:spcPts val="600"/>
              </a:spcBef>
              <a:spcAft>
                <a:spcPts val="600"/>
              </a:spcAft>
              <a:defRPr/>
            </a:pPr>
            <a:r>
              <a:rPr lang="en-US" sz="2200" dirty="0"/>
              <a:t>Adults should also include </a:t>
            </a:r>
            <a:r>
              <a:rPr lang="en-US" sz="2200" b="1" dirty="0"/>
              <a:t>muscle-strengthening activities </a:t>
            </a:r>
            <a:r>
              <a:rPr lang="en-US" sz="2200" dirty="0"/>
              <a:t>that involve all major muscle groups on 2 or more days a week.</a:t>
            </a:r>
          </a:p>
          <a:p>
            <a:pPr>
              <a:spcBef>
                <a:spcPts val="600"/>
              </a:spcBef>
              <a:spcAft>
                <a:spcPts val="600"/>
              </a:spcAft>
              <a:defRPr/>
            </a:pPr>
            <a:r>
              <a:rPr lang="en-US" sz="2200" dirty="0"/>
              <a:t>80% of American adults fail to achieve levels of physical activity set forth in </a:t>
            </a:r>
            <a:r>
              <a:rPr lang="en-US" sz="2200" i="1" dirty="0"/>
              <a:t>Physical Activity Guidelines</a:t>
            </a:r>
            <a:r>
              <a:rPr lang="en-US" sz="2200" dirty="0"/>
              <a:t>.</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10</a:t>
            </a:fld>
            <a:endParaRPr lang="en-US"/>
          </a:p>
        </p:txBody>
      </p:sp>
    </p:spTree>
    <p:extLst>
      <p:ext uri="{BB962C8B-B14F-4D97-AF65-F5344CB8AC3E}">
        <p14:creationId xmlns:p14="http://schemas.microsoft.com/office/powerpoint/2010/main" val="21804711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Figure 10-8: ATP Formation from Carbohydrate, Fat, and Protein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Dietary protein: Protein used to form body cells; amino acids in the bloodstream. Dietary carbohydrate: Blood glucose; glucose stored in glycogen. Dietary fat: Fatty acids and triglycerides in the bloodstream; fat stored in body cells. Lactate through anaerobic metabolism in cytoplasm and fatty acids enter the citric acid cycle through acetyl Co A. Amino acids release N H 3 and enter the citric acid cycle. Glucose releases A T P. Aerobic metabolism occurs in mitochondria. Electron transport chain releases A T P, C O 2 and H 2 O.</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72601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Figure 10-11: Relative Energy Deficiency in Sport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Low Energy Availability has the following effects: Cardiovascular system: Irregular heart rhythm, Fainting, Anemia. Endocrine system: Impaired growth, Decreased B M R. Musculoskeletal system: Low bone mass, Muscle injuries, Decreased strength, Decreased endurance. Reproductive system: Amenorrhea, Infertility. Immune system: Frequent illness. Digestive system: Esophagitis, Ulcers, Constipation. Nervous system: Decreased coordination, Irritability, Depression.</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57162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Figure 10-12: Sports Drinks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nutrition facts are as follows: 4 servings per container, Serving size 8 f l o z (240 m l). Amount per serving: 50 calories. Percent Daily Value: Total Fat 0 g 0 percent. Sodium 110 m g 5 percent, Potassium 30 m g 1 percent, Total Carbohydrates 14 g 5 percent, Total Sugars 14 g Includes 14 g Added Sugar 28 percent. Protein 0 g. Not a significant source of fat, cholesterol, dietary fiber, protein, vitamin D, calcium, iron, and potassium.</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4"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4722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Section 10.2: Achieving and Maintaining Physical Fitness—Concepts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marL="457200" indent="-457200">
              <a:spcBef>
                <a:spcPts val="600"/>
              </a:spcBef>
              <a:spcAft>
                <a:spcPts val="1200"/>
              </a:spcAft>
              <a:buFont typeface="+mj-lt"/>
              <a:buAutoNum type="arabicPeriod"/>
            </a:pPr>
            <a:r>
              <a:rPr lang="en-US" altLang="en-US" dirty="0"/>
              <a:t>Why is goal setting important for the success of a physical activity program?</a:t>
            </a:r>
          </a:p>
          <a:p>
            <a:pPr marL="457200" indent="-457200">
              <a:spcBef>
                <a:spcPts val="600"/>
              </a:spcBef>
              <a:spcAft>
                <a:spcPts val="1200"/>
              </a:spcAft>
              <a:buFont typeface="+mj-lt"/>
              <a:buAutoNum type="arabicPeriod"/>
            </a:pPr>
            <a:r>
              <a:rPr lang="en-US" altLang="en-US" dirty="0"/>
              <a:t>Differentiate between muscular strength, muscular endurance, and muscular power.</a:t>
            </a:r>
          </a:p>
          <a:p>
            <a:pPr marL="457200" indent="-457200">
              <a:spcBef>
                <a:spcPts val="600"/>
              </a:spcBef>
              <a:spcAft>
                <a:spcPts val="1200"/>
              </a:spcAft>
              <a:buFont typeface="+mj-lt"/>
              <a:buAutoNum type="arabicPeriod"/>
            </a:pPr>
            <a:r>
              <a:rPr lang="en-US" altLang="en-US" dirty="0"/>
              <a:t>List two evidence-supported benefits of flexibility exercises.</a:t>
            </a:r>
          </a:p>
          <a:p>
            <a:pPr marL="457200" indent="-457200">
              <a:spcBef>
                <a:spcPts val="600"/>
              </a:spcBef>
              <a:spcAft>
                <a:spcPts val="1200"/>
              </a:spcAft>
              <a:buFont typeface="+mj-lt"/>
              <a:buAutoNum type="arabicPeriod"/>
            </a:pPr>
            <a:r>
              <a:rPr lang="en-US" altLang="en-US" dirty="0"/>
              <a:t>Provide three tips for a person who needs help with maintaining a fitness program.</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11</a:t>
            </a:fld>
            <a:endParaRPr lang="en-US"/>
          </a:p>
        </p:txBody>
      </p:sp>
    </p:spTree>
    <p:extLst>
      <p:ext uri="{BB962C8B-B14F-4D97-AF65-F5344CB8AC3E}">
        <p14:creationId xmlns:p14="http://schemas.microsoft.com/office/powerpoint/2010/main" val="416693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Assess Your Current Level of Fitness</a:t>
            </a:r>
            <a:endParaRPr lang="en-US" sz="1200" dirty="0">
              <a:solidFill>
                <a:schemeClr val="tx1"/>
              </a:solidFill>
            </a:endParaRPr>
          </a:p>
        </p:txBody>
      </p:sp>
      <p:sp>
        <p:nvSpPr>
          <p:cNvPr id="4" name="Content Placeholder 2">
            <a:extLst>
              <a:ext uri="{FF2B5EF4-FFF2-40B4-BE49-F238E27FC236}">
                <a16:creationId xmlns:a16="http://schemas.microsoft.com/office/drawing/2014/main" id="{BF3321D5-F334-479B-8338-6B3CA85FE03A}"/>
              </a:ext>
            </a:extLst>
          </p:cNvPr>
          <p:cNvSpPr>
            <a:spLocks noGrp="1"/>
          </p:cNvSpPr>
          <p:nvPr>
            <p:ph sz="quarter" idx="11"/>
          </p:nvPr>
        </p:nvSpPr>
        <p:spPr/>
        <p:txBody>
          <a:bodyPr/>
          <a:lstStyle/>
          <a:p>
            <a:pPr marL="342900" indent="-342900">
              <a:spcBef>
                <a:spcPts val="600"/>
              </a:spcBef>
              <a:spcAft>
                <a:spcPts val="600"/>
              </a:spcAft>
              <a:buFont typeface="Arial" panose="020B0604020202020204" pitchFamily="34" charset="0"/>
              <a:buChar char="•"/>
              <a:defRPr/>
            </a:pPr>
            <a:r>
              <a:rPr lang="en-US" dirty="0"/>
              <a:t>Start by assessing your current level of fitness.</a:t>
            </a:r>
          </a:p>
          <a:p>
            <a:pPr marL="342900" indent="-342900">
              <a:spcBef>
                <a:spcPts val="600"/>
              </a:spcBef>
              <a:spcAft>
                <a:spcPts val="600"/>
              </a:spcAft>
              <a:buFont typeface="Arial" panose="020B0604020202020204" pitchFamily="34" charset="0"/>
              <a:buChar char="•"/>
              <a:defRPr/>
            </a:pPr>
            <a:r>
              <a:rPr lang="en-US" dirty="0"/>
              <a:t>Men over 40 and women over 50, discuss fitness goals with primary care provider.</a:t>
            </a:r>
          </a:p>
          <a:p>
            <a:pPr marL="342900" indent="-342900">
              <a:spcBef>
                <a:spcPts val="600"/>
              </a:spcBef>
              <a:spcAft>
                <a:spcPts val="600"/>
              </a:spcAft>
              <a:buFont typeface="Arial" panose="020B0604020202020204" pitchFamily="34" charset="0"/>
              <a:buChar char="•"/>
              <a:defRPr/>
            </a:pPr>
            <a:r>
              <a:rPr lang="en-US" dirty="0"/>
              <a:t>Fitness professional can help with a safe start and realistic goals.</a:t>
            </a:r>
            <a:endParaRPr lang="en-US" altLang="en-US" dirty="0"/>
          </a:p>
        </p:txBody>
      </p:sp>
      <p:sp>
        <p:nvSpPr>
          <p:cNvPr id="5" name="Content Placeholder 3">
            <a:extLst>
              <a:ext uri="{FF2B5EF4-FFF2-40B4-BE49-F238E27FC236}">
                <a16:creationId xmlns:a16="http://schemas.microsoft.com/office/drawing/2014/main" id="{A229B7E8-E1BB-4177-A7C8-8318A08FBC7E}"/>
              </a:ext>
            </a:extLst>
          </p:cNvPr>
          <p:cNvSpPr>
            <a:spLocks noGrp="1"/>
          </p:cNvSpPr>
          <p:nvPr>
            <p:ph sz="quarter" idx="15"/>
          </p:nvPr>
        </p:nvSpPr>
        <p:spPr>
          <a:xfrm>
            <a:off x="4686300" y="1276710"/>
            <a:ext cx="4114800" cy="4974336"/>
          </a:xfrm>
        </p:spPr>
        <p:txBody>
          <a:bodyPr/>
          <a:lstStyle/>
          <a:p>
            <a:pPr marL="0" lvl="1" indent="0">
              <a:spcBef>
                <a:spcPts val="600"/>
              </a:spcBef>
              <a:spcAft>
                <a:spcPts val="600"/>
              </a:spcAft>
              <a:buNone/>
            </a:pPr>
            <a:r>
              <a:rPr lang="en-US" dirty="0"/>
              <a:t>Health problems requiring medical evaluation include: </a:t>
            </a:r>
          </a:p>
          <a:p>
            <a:pPr marL="342900" lvl="1">
              <a:spcBef>
                <a:spcPts val="600"/>
              </a:spcBef>
              <a:spcAft>
                <a:spcPts val="600"/>
              </a:spcAft>
            </a:pPr>
            <a:r>
              <a:rPr lang="en-US" dirty="0"/>
              <a:t>Obesity</a:t>
            </a:r>
          </a:p>
          <a:p>
            <a:pPr marL="342900" lvl="1">
              <a:spcBef>
                <a:spcPts val="600"/>
              </a:spcBef>
              <a:spcAft>
                <a:spcPts val="600"/>
              </a:spcAft>
            </a:pPr>
            <a:r>
              <a:rPr lang="en-US" dirty="0"/>
              <a:t>CVD</a:t>
            </a:r>
          </a:p>
          <a:p>
            <a:pPr marL="342900" lvl="1">
              <a:spcBef>
                <a:spcPts val="600"/>
              </a:spcBef>
              <a:spcAft>
                <a:spcPts val="600"/>
              </a:spcAft>
            </a:pPr>
            <a:r>
              <a:rPr lang="en-US" dirty="0"/>
              <a:t>Hypertension</a:t>
            </a:r>
          </a:p>
          <a:p>
            <a:pPr marL="342900" lvl="1">
              <a:spcBef>
                <a:spcPts val="600"/>
              </a:spcBef>
              <a:spcAft>
                <a:spcPts val="600"/>
              </a:spcAft>
            </a:pPr>
            <a:r>
              <a:rPr lang="en-US" dirty="0"/>
              <a:t>Diabetes</a:t>
            </a:r>
          </a:p>
          <a:p>
            <a:pPr marL="342900" lvl="1">
              <a:spcBef>
                <a:spcPts val="600"/>
              </a:spcBef>
              <a:spcAft>
                <a:spcPts val="600"/>
              </a:spcAft>
            </a:pPr>
            <a:r>
              <a:rPr lang="en-US" dirty="0"/>
              <a:t>Chest pains</a:t>
            </a:r>
          </a:p>
          <a:p>
            <a:pPr marL="342900" lvl="1">
              <a:spcBef>
                <a:spcPts val="600"/>
              </a:spcBef>
              <a:spcAft>
                <a:spcPts val="600"/>
              </a:spcAft>
            </a:pPr>
            <a:r>
              <a:rPr lang="en-US" dirty="0"/>
              <a:t>Arthritis</a:t>
            </a:r>
          </a:p>
        </p:txBody>
      </p:sp>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12</a:t>
            </a:fld>
            <a:endParaRPr lang="en-US"/>
          </a:p>
        </p:txBody>
      </p:sp>
    </p:spTree>
    <p:extLst>
      <p:ext uri="{BB962C8B-B14F-4D97-AF65-F5344CB8AC3E}">
        <p14:creationId xmlns:p14="http://schemas.microsoft.com/office/powerpoint/2010/main" val="265871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Set Your Goal</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09"/>
            <a:ext cx="8458200" cy="5147841"/>
          </a:xfrm>
        </p:spPr>
        <p:txBody>
          <a:bodyPr/>
          <a:lstStyle/>
          <a:p>
            <a:pPr>
              <a:spcBef>
                <a:spcPts val="200"/>
              </a:spcBef>
              <a:spcAft>
                <a:spcPts val="600"/>
              </a:spcAft>
              <a:defRPr/>
            </a:pPr>
            <a:r>
              <a:rPr lang="en-US" dirty="0"/>
              <a:t>Goal setting will enhance your success.</a:t>
            </a:r>
          </a:p>
          <a:p>
            <a:pPr>
              <a:spcBef>
                <a:spcPts val="200"/>
              </a:spcBef>
              <a:spcAft>
                <a:spcPts val="600"/>
              </a:spcAft>
              <a:defRPr/>
            </a:pPr>
            <a:r>
              <a:rPr lang="en-US" b="1" dirty="0"/>
              <a:t>Sports dietitians:</a:t>
            </a:r>
          </a:p>
          <a:p>
            <a:pPr marL="342900" indent="-342900">
              <a:spcBef>
                <a:spcPts val="200"/>
              </a:spcBef>
              <a:spcAft>
                <a:spcPts val="600"/>
              </a:spcAft>
              <a:buFont typeface="Arial" panose="020B0604020202020204" pitchFamily="34" charset="0"/>
              <a:buChar char="•"/>
              <a:defRPr/>
            </a:pPr>
            <a:r>
              <a:rPr lang="en-US" dirty="0"/>
              <a:t>Trained professionals who can help you set reasonable physical activity goals based on your current level of fitness. </a:t>
            </a:r>
          </a:p>
          <a:p>
            <a:pPr marL="342900" indent="-342900">
              <a:spcBef>
                <a:spcPts val="200"/>
              </a:spcBef>
              <a:spcAft>
                <a:spcPts val="600"/>
              </a:spcAft>
              <a:buFont typeface="Arial" panose="020B0604020202020204" pitchFamily="34" charset="0"/>
              <a:buChar char="•"/>
              <a:defRPr/>
            </a:pPr>
            <a:r>
              <a:rPr lang="en-US" dirty="0"/>
              <a:t>Board Certification as a Specialist in Sports Dietetics (CSSD) credential is the premier professional sports nutrition credential in the U.S. </a:t>
            </a:r>
          </a:p>
          <a:p>
            <a:pPr>
              <a:spcBef>
                <a:spcPts val="200"/>
              </a:spcBef>
              <a:spcAft>
                <a:spcPts val="600"/>
              </a:spcAft>
              <a:defRPr/>
            </a:pPr>
            <a:r>
              <a:rPr lang="en-US" b="1" dirty="0"/>
              <a:t>Wearable fitness devices:</a:t>
            </a:r>
          </a:p>
          <a:p>
            <a:pPr marL="342900" indent="-342900">
              <a:spcBef>
                <a:spcPts val="200"/>
              </a:spcBef>
              <a:spcAft>
                <a:spcPts val="600"/>
              </a:spcAft>
              <a:buFont typeface="Arial" panose="020B0604020202020204" pitchFamily="34" charset="0"/>
              <a:buChar char="•"/>
              <a:defRPr/>
            </a:pPr>
            <a:r>
              <a:rPr lang="en-US" dirty="0"/>
              <a:t>Pedometers and smartphone app accelerometers.</a:t>
            </a:r>
          </a:p>
          <a:p>
            <a:pPr marL="342900" indent="-342900">
              <a:spcBef>
                <a:spcPts val="200"/>
              </a:spcBef>
              <a:spcAft>
                <a:spcPts val="600"/>
              </a:spcAft>
              <a:buFont typeface="Arial" panose="020B0604020202020204" pitchFamily="34" charset="0"/>
              <a:buChar char="•"/>
              <a:defRPr/>
            </a:pPr>
            <a:r>
              <a:rPr lang="en-US" dirty="0"/>
              <a:t>Help motivate you on your quest to become more physically active.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13</a:t>
            </a:fld>
            <a:endParaRPr lang="en-US"/>
          </a:p>
        </p:txBody>
      </p:sp>
    </p:spTree>
    <p:extLst>
      <p:ext uri="{BB962C8B-B14F-4D97-AF65-F5344CB8AC3E}">
        <p14:creationId xmlns:p14="http://schemas.microsoft.com/office/powerpoint/2010/main" val="3924370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Plan Your Program</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600"/>
              </a:spcBef>
              <a:spcAft>
                <a:spcPts val="1200"/>
              </a:spcAft>
            </a:pPr>
            <a:r>
              <a:rPr lang="en-US" altLang="en-US" dirty="0"/>
              <a:t>A balanced fitness program will include various types of activities: </a:t>
            </a:r>
          </a:p>
          <a:p>
            <a:pPr marL="342900" indent="-342900">
              <a:spcBef>
                <a:spcPts val="600"/>
              </a:spcBef>
              <a:spcAft>
                <a:spcPts val="1200"/>
              </a:spcAft>
              <a:buFont typeface="Arial" panose="020B0604020202020204" pitchFamily="34" charset="0"/>
              <a:buChar char="•"/>
            </a:pPr>
            <a:r>
              <a:rPr lang="en-US" altLang="en-US" dirty="0"/>
              <a:t>Aerobic, muscle- and bone-strengthening, flexibility.</a:t>
            </a:r>
          </a:p>
          <a:p>
            <a:pPr>
              <a:spcBef>
                <a:spcPts val="600"/>
              </a:spcBef>
              <a:spcAft>
                <a:spcPts val="1200"/>
              </a:spcAft>
            </a:pPr>
            <a:r>
              <a:rPr lang="en-US" altLang="en-US" dirty="0"/>
              <a:t>Use </a:t>
            </a:r>
            <a:r>
              <a:rPr lang="en-US" altLang="en-US" b="1" i="1" dirty="0"/>
              <a:t>FITT principle</a:t>
            </a:r>
            <a:r>
              <a:rPr lang="en-US" altLang="en-US" dirty="0"/>
              <a:t>:</a:t>
            </a:r>
          </a:p>
          <a:p>
            <a:pPr marL="342900" lvl="1">
              <a:spcBef>
                <a:spcPts val="600"/>
              </a:spcBef>
              <a:spcAft>
                <a:spcPts val="1200"/>
              </a:spcAft>
            </a:pPr>
            <a:r>
              <a:rPr lang="en-US" altLang="en-US" b="1" dirty="0"/>
              <a:t>Frequency</a:t>
            </a:r>
            <a:r>
              <a:rPr lang="en-US" altLang="en-US" dirty="0"/>
              <a:t>—Number of days per week</a:t>
            </a:r>
          </a:p>
          <a:p>
            <a:pPr marL="342900" lvl="1">
              <a:spcBef>
                <a:spcPts val="600"/>
              </a:spcBef>
              <a:spcAft>
                <a:spcPts val="1200"/>
              </a:spcAft>
            </a:pPr>
            <a:r>
              <a:rPr lang="en-US" altLang="en-US" b="1" dirty="0"/>
              <a:t>Intensity</a:t>
            </a:r>
            <a:r>
              <a:rPr lang="en-US" altLang="en-US" dirty="0"/>
              <a:t>—How hard you work, heart rate, and resistance</a:t>
            </a:r>
          </a:p>
          <a:p>
            <a:pPr marL="342900" lvl="1">
              <a:spcBef>
                <a:spcPts val="600"/>
              </a:spcBef>
              <a:spcAft>
                <a:spcPts val="1200"/>
              </a:spcAft>
            </a:pPr>
            <a:r>
              <a:rPr lang="en-US" altLang="en-US" b="1" dirty="0"/>
              <a:t>Time</a:t>
            </a:r>
            <a:r>
              <a:rPr lang="en-US" altLang="en-US" dirty="0"/>
              <a:t>—How long is each session</a:t>
            </a:r>
          </a:p>
          <a:p>
            <a:pPr marL="342900" lvl="1">
              <a:spcBef>
                <a:spcPts val="600"/>
              </a:spcBef>
              <a:spcAft>
                <a:spcPts val="1200"/>
              </a:spcAft>
            </a:pPr>
            <a:r>
              <a:rPr lang="en-US" altLang="en-US" b="1" dirty="0"/>
              <a:t>Type of exercise</a:t>
            </a:r>
            <a:r>
              <a:rPr lang="en-US" altLang="en-US" dirty="0"/>
              <a:t>—Choice of exercise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14</a:t>
            </a:fld>
            <a:endParaRPr lang="en-US"/>
          </a:p>
        </p:txBody>
      </p:sp>
    </p:spTree>
    <p:extLst>
      <p:ext uri="{BB962C8B-B14F-4D97-AF65-F5344CB8AC3E}">
        <p14:creationId xmlns:p14="http://schemas.microsoft.com/office/powerpoint/2010/main" val="2131091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Table 10-1: Elements of a Well-Rounded Fitness Program</a:t>
            </a:r>
            <a:endParaRPr lang="en-US" sz="1200" dirty="0">
              <a:solidFill>
                <a:schemeClr val="tx1"/>
              </a:solidFill>
            </a:endParaRPr>
          </a:p>
        </p:txBody>
      </p:sp>
      <p:graphicFrame>
        <p:nvGraphicFramePr>
          <p:cNvPr id="5" name="Table 2">
            <a:extLst>
              <a:ext uri="{FF2B5EF4-FFF2-40B4-BE49-F238E27FC236}">
                <a16:creationId xmlns:a16="http://schemas.microsoft.com/office/drawing/2014/main" id="{BAABE928-20BC-45C9-AC7A-0FECD81ADC09}"/>
              </a:ext>
            </a:extLst>
          </p:cNvPr>
          <p:cNvGraphicFramePr>
            <a:graphicFrameLocks/>
          </p:cNvGraphicFramePr>
          <p:nvPr>
            <p:extLst>
              <p:ext uri="{D42A27DB-BD31-4B8C-83A1-F6EECF244321}">
                <p14:modId xmlns:p14="http://schemas.microsoft.com/office/powerpoint/2010/main" val="1998336996"/>
              </p:ext>
            </p:extLst>
          </p:nvPr>
        </p:nvGraphicFramePr>
        <p:xfrm>
          <a:off x="228601" y="1603071"/>
          <a:ext cx="8686798" cy="3607127"/>
        </p:xfrm>
        <a:graphic>
          <a:graphicData uri="http://schemas.openxmlformats.org/drawingml/2006/table">
            <a:tbl>
              <a:tblPr firstRow="1" bandRow="1">
                <a:tableStyleId>{5C22544A-7EE6-4342-B048-85BDC9FD1C3A}</a:tableStyleId>
              </a:tblPr>
              <a:tblGrid>
                <a:gridCol w="1371598">
                  <a:extLst>
                    <a:ext uri="{9D8B030D-6E8A-4147-A177-3AD203B41FA5}">
                      <a16:colId xmlns:a16="http://schemas.microsoft.com/office/drawing/2014/main" val="355246793"/>
                    </a:ext>
                  </a:extLst>
                </a:gridCol>
                <a:gridCol w="2362200">
                  <a:extLst>
                    <a:ext uri="{9D8B030D-6E8A-4147-A177-3AD203B41FA5}">
                      <a16:colId xmlns:a16="http://schemas.microsoft.com/office/drawing/2014/main" val="274156629"/>
                    </a:ext>
                  </a:extLst>
                </a:gridCol>
                <a:gridCol w="2438400">
                  <a:extLst>
                    <a:ext uri="{9D8B030D-6E8A-4147-A177-3AD203B41FA5}">
                      <a16:colId xmlns:a16="http://schemas.microsoft.com/office/drawing/2014/main" val="828367509"/>
                    </a:ext>
                  </a:extLst>
                </a:gridCol>
                <a:gridCol w="2514600">
                  <a:extLst>
                    <a:ext uri="{9D8B030D-6E8A-4147-A177-3AD203B41FA5}">
                      <a16:colId xmlns:a16="http://schemas.microsoft.com/office/drawing/2014/main" val="1121854807"/>
                    </a:ext>
                  </a:extLst>
                </a:gridCol>
              </a:tblGrid>
              <a:tr h="334777">
                <a:tc>
                  <a:txBody>
                    <a:bodyPr/>
                    <a:lstStyle/>
                    <a:p>
                      <a:endParaRPr lang="en-US" sz="1600" dirty="0">
                        <a:solidFill>
                          <a:schemeClr val="accent1"/>
                        </a:solidFill>
                        <a:latin typeface="+mj-lt"/>
                        <a:cs typeface="Calibri" panose="020F0502020204030204" pitchFamily="34" charset="0"/>
                      </a:endParaRPr>
                    </a:p>
                  </a:txBody>
                  <a:tcPr marT="9144" marB="9144">
                    <a:lnB w="12700" cap="flat" cmpd="sng" algn="ctr">
                      <a:solidFill>
                        <a:schemeClr val="bg2"/>
                      </a:solidFill>
                      <a:prstDash val="solid"/>
                      <a:round/>
                      <a:headEnd type="none" w="med" len="med"/>
                      <a:tailEnd type="none" w="med" len="med"/>
                    </a:lnB>
                  </a:tcPr>
                </a:tc>
                <a:tc>
                  <a:txBody>
                    <a:bodyPr/>
                    <a:lstStyle/>
                    <a:p>
                      <a:r>
                        <a:rPr lang="en-US" sz="1600" dirty="0"/>
                        <a:t>Aerobic Fitness</a:t>
                      </a:r>
                      <a:endParaRPr lang="en-US" sz="1600" dirty="0">
                        <a:solidFill>
                          <a:schemeClr val="bg1"/>
                        </a:solidFill>
                        <a:latin typeface="+mj-lt"/>
                        <a:cs typeface="Calibri" panose="020F0502020204030204" pitchFamily="34" charset="0"/>
                      </a:endParaRPr>
                    </a:p>
                  </a:txBody>
                  <a:tcPr marT="9144" marB="9144">
                    <a:lnB w="12700" cap="flat" cmpd="sng" algn="ctr">
                      <a:solidFill>
                        <a:schemeClr val="bg2"/>
                      </a:solidFill>
                      <a:prstDash val="solid"/>
                      <a:round/>
                      <a:headEnd type="none" w="med" len="med"/>
                      <a:tailEnd type="none" w="med" len="med"/>
                    </a:lnB>
                  </a:tcPr>
                </a:tc>
                <a:tc>
                  <a:txBody>
                    <a:bodyPr/>
                    <a:lstStyle/>
                    <a:p>
                      <a:r>
                        <a:rPr lang="en-US" sz="1600" dirty="0"/>
                        <a:t>Muscular Fitness</a:t>
                      </a:r>
                      <a:endParaRPr lang="en-US" sz="1600" dirty="0">
                        <a:solidFill>
                          <a:schemeClr val="bg1"/>
                        </a:solidFill>
                        <a:latin typeface="+mj-lt"/>
                        <a:cs typeface="Calibri" panose="020F0502020204030204" pitchFamily="34" charset="0"/>
                      </a:endParaRPr>
                    </a:p>
                  </a:txBody>
                  <a:tcPr marT="9144" marB="9144">
                    <a:lnB w="12700" cap="flat" cmpd="sng" algn="ctr">
                      <a:solidFill>
                        <a:schemeClr val="bg2"/>
                      </a:solidFill>
                      <a:prstDash val="solid"/>
                      <a:round/>
                      <a:headEnd type="none" w="med" len="med"/>
                      <a:tailEnd type="none" w="med" len="med"/>
                    </a:lnB>
                  </a:tcPr>
                </a:tc>
                <a:tc>
                  <a:txBody>
                    <a:bodyPr/>
                    <a:lstStyle/>
                    <a:p>
                      <a:r>
                        <a:rPr lang="en-US" sz="1600" dirty="0"/>
                        <a:t>Flexibility</a:t>
                      </a:r>
                      <a:endParaRPr lang="en-US" sz="1600" dirty="0">
                        <a:solidFill>
                          <a:schemeClr val="bg1"/>
                        </a:solidFill>
                        <a:latin typeface="+mj-lt"/>
                        <a:cs typeface="Calibri" panose="020F0502020204030204" pitchFamily="34" charset="0"/>
                      </a:endParaRPr>
                    </a:p>
                  </a:txBody>
                  <a:tcPr marT="9144" marB="9144">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77456006"/>
                  </a:ext>
                </a:extLst>
              </a:tr>
              <a:tr h="454150">
                <a:tc>
                  <a:txBody>
                    <a:bodyPr/>
                    <a:lstStyle/>
                    <a:p>
                      <a:r>
                        <a:rPr lang="en-US" sz="1600" dirty="0"/>
                        <a:t>Frequency</a:t>
                      </a:r>
                      <a:endParaRPr lang="en-US" sz="1600" b="1" dirty="0">
                        <a:latin typeface="+mj-lt"/>
                        <a:cs typeface="Calibri" panose="020F0502020204030204" pitchFamily="34" charset="0"/>
                      </a:endParaRPr>
                    </a:p>
                  </a:txBody>
                  <a:tcPr marT="9144" marB="9144" anchor="ctr">
                    <a:lnT w="12700" cap="flat" cmpd="sng" algn="ctr">
                      <a:solidFill>
                        <a:schemeClr val="bg2"/>
                      </a:solidFill>
                      <a:prstDash val="solid"/>
                      <a:round/>
                      <a:headEnd type="none" w="med" len="med"/>
                      <a:tailEnd type="none" w="med" len="med"/>
                    </a:lnT>
                  </a:tcPr>
                </a:tc>
                <a:tc>
                  <a:txBody>
                    <a:bodyPr/>
                    <a:lstStyle/>
                    <a:p>
                      <a:r>
                        <a:rPr lang="en-US" sz="1600" dirty="0"/>
                        <a:t>3 to 5 days per week</a:t>
                      </a:r>
                      <a:endParaRPr lang="en-US" sz="1600" dirty="0">
                        <a:latin typeface="+mj-lt"/>
                        <a:cs typeface="Calibri" panose="020F0502020204030204" pitchFamily="34" charset="0"/>
                      </a:endParaRPr>
                    </a:p>
                  </a:txBody>
                  <a:tcPr marT="9144" marB="9144" anchor="ctr">
                    <a:lnT w="12700" cap="flat" cmpd="sng" algn="ctr">
                      <a:solidFill>
                        <a:schemeClr val="bg2"/>
                      </a:solidFill>
                      <a:prstDash val="solid"/>
                      <a:round/>
                      <a:headEnd type="none" w="med" len="med"/>
                      <a:tailEnd type="none" w="med" len="med"/>
                    </a:lnT>
                  </a:tcPr>
                </a:tc>
                <a:tc>
                  <a:txBody>
                    <a:bodyPr/>
                    <a:lstStyle/>
                    <a:p>
                      <a:r>
                        <a:rPr lang="en-US" sz="1600" dirty="0"/>
                        <a:t>2 to 3 days per week</a:t>
                      </a:r>
                      <a:endParaRPr lang="en-US" sz="1600" dirty="0">
                        <a:latin typeface="+mj-lt"/>
                        <a:cs typeface="Calibri" panose="020F0502020204030204" pitchFamily="34" charset="0"/>
                      </a:endParaRPr>
                    </a:p>
                  </a:txBody>
                  <a:tcPr marT="9144" marB="9144" anchor="ctr">
                    <a:lnT w="12700" cap="flat" cmpd="sng" algn="ctr">
                      <a:solidFill>
                        <a:schemeClr val="bg2"/>
                      </a:solidFill>
                      <a:prstDash val="solid"/>
                      <a:round/>
                      <a:headEnd type="none" w="med" len="med"/>
                      <a:tailEnd type="none" w="med" len="med"/>
                    </a:lnT>
                  </a:tcPr>
                </a:tc>
                <a:tc>
                  <a:txBody>
                    <a:bodyPr/>
                    <a:lstStyle/>
                    <a:p>
                      <a:r>
                        <a:rPr lang="en-US" sz="1600" dirty="0"/>
                        <a:t>2 to 3 days per week</a:t>
                      </a:r>
                      <a:endParaRPr lang="en-US" sz="1600" dirty="0">
                        <a:latin typeface="+mj-lt"/>
                        <a:cs typeface="Calibri" panose="020F0502020204030204" pitchFamily="34" charset="0"/>
                      </a:endParaRPr>
                    </a:p>
                  </a:txBody>
                  <a:tcPr marT="9144" marB="9144"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2464723627"/>
                  </a:ext>
                </a:extLst>
              </a:tr>
              <a:tr h="808552">
                <a:tc>
                  <a:txBody>
                    <a:bodyPr/>
                    <a:lstStyle/>
                    <a:p>
                      <a:r>
                        <a:rPr lang="en-US" sz="1600" dirty="0"/>
                        <a:t>Intensity</a:t>
                      </a:r>
                      <a:endParaRPr lang="en-US" sz="1600" b="1" dirty="0">
                        <a:latin typeface="+mj-lt"/>
                        <a:cs typeface="Calibri" panose="020F0502020204030204" pitchFamily="34" charset="0"/>
                      </a:endParaRPr>
                    </a:p>
                  </a:txBody>
                  <a:tcPr marT="9144" marB="9144" anchor="ctr"/>
                </a:tc>
                <a:tc>
                  <a:txBody>
                    <a:bodyPr/>
                    <a:lstStyle/>
                    <a:p>
                      <a:r>
                        <a:rPr lang="en-US" sz="1600" dirty="0"/>
                        <a:t>60% to 85% of MHR</a:t>
                      </a:r>
                      <a:r>
                        <a:rPr lang="en-US" sz="1600" baseline="30000" dirty="0"/>
                        <a:t>a</a:t>
                      </a:r>
                      <a:r>
                        <a:rPr lang="en-US" sz="1600" dirty="0"/>
                        <a:t> or RPE</a:t>
                      </a:r>
                      <a:r>
                        <a:rPr lang="en-US" sz="1600" baseline="30000" dirty="0"/>
                        <a:t>b</a:t>
                      </a:r>
                      <a:r>
                        <a:rPr lang="en-US" sz="1600" dirty="0"/>
                        <a:t> of 4 or higher</a:t>
                      </a:r>
                      <a:endParaRPr lang="en-US" sz="1600" dirty="0">
                        <a:latin typeface="+mj-lt"/>
                        <a:cs typeface="Calibri" panose="020F0502020204030204" pitchFamily="34" charset="0"/>
                      </a:endParaRPr>
                    </a:p>
                  </a:txBody>
                  <a:tcPr marT="9144" marB="9144" anchor="ctr"/>
                </a:tc>
                <a:tc>
                  <a:txBody>
                    <a:bodyPr/>
                    <a:lstStyle/>
                    <a:p>
                      <a:r>
                        <a:rPr lang="en-US" sz="1600" dirty="0"/>
                        <a:t>70% to 80% of 1 RM</a:t>
                      </a:r>
                      <a:r>
                        <a:rPr lang="en-US" sz="1600" baseline="30000" dirty="0"/>
                        <a:t>c</a:t>
                      </a:r>
                      <a:r>
                        <a:rPr lang="en-US" sz="1600" dirty="0"/>
                        <a:t> (lower for</a:t>
                      </a:r>
                      <a:r>
                        <a:rPr lang="en-US" sz="1600" baseline="0" dirty="0"/>
                        <a:t> </a:t>
                      </a:r>
                      <a:r>
                        <a:rPr lang="en-US" sz="1600" dirty="0"/>
                        <a:t>endurance and higher for</a:t>
                      </a:r>
                      <a:r>
                        <a:rPr lang="en-US" sz="1600" baseline="0" dirty="0"/>
                        <a:t> </a:t>
                      </a:r>
                      <a:r>
                        <a:rPr lang="en-US" sz="1600" dirty="0"/>
                        <a:t>strength)</a:t>
                      </a:r>
                      <a:endParaRPr lang="en-US" sz="1600" dirty="0">
                        <a:latin typeface="+mj-lt"/>
                        <a:cs typeface="Calibri" panose="020F0502020204030204" pitchFamily="34" charset="0"/>
                      </a:endParaRPr>
                    </a:p>
                  </a:txBody>
                  <a:tcPr marT="9144" marB="9144" anchor="ctr"/>
                </a:tc>
                <a:tc>
                  <a:txBody>
                    <a:bodyPr/>
                    <a:lstStyle/>
                    <a:p>
                      <a:r>
                        <a:rPr lang="en-US" sz="1600" dirty="0"/>
                        <a:t>To the point</a:t>
                      </a:r>
                      <a:r>
                        <a:rPr lang="en-US" sz="1600" baseline="0" dirty="0"/>
                        <a:t> of tension</a:t>
                      </a:r>
                      <a:endParaRPr lang="en-US" sz="1600" dirty="0">
                        <a:latin typeface="+mj-lt"/>
                        <a:cs typeface="Calibri" panose="020F0502020204030204" pitchFamily="34" charset="0"/>
                      </a:endParaRPr>
                    </a:p>
                  </a:txBody>
                  <a:tcPr marT="9144" marB="9144" anchor="ctr"/>
                </a:tc>
                <a:extLst>
                  <a:ext uri="{0D108BD9-81ED-4DB2-BD59-A6C34878D82A}">
                    <a16:rowId xmlns:a16="http://schemas.microsoft.com/office/drawing/2014/main" val="2129710736"/>
                  </a:ext>
                </a:extLst>
              </a:tr>
              <a:tr h="812800">
                <a:tc>
                  <a:txBody>
                    <a:bodyPr/>
                    <a:lstStyle/>
                    <a:p>
                      <a:r>
                        <a:rPr lang="en-US" sz="1600" dirty="0"/>
                        <a:t>Time</a:t>
                      </a:r>
                      <a:endParaRPr lang="en-US" sz="1600" b="1" dirty="0">
                        <a:latin typeface="+mj-lt"/>
                        <a:cs typeface="Calibri" panose="020F0502020204030204" pitchFamily="34" charset="0"/>
                      </a:endParaRPr>
                    </a:p>
                  </a:txBody>
                  <a:tcPr marT="9144" marB="9144" anchor="ctr"/>
                </a:tc>
                <a:tc>
                  <a:txBody>
                    <a:bodyPr/>
                    <a:lstStyle/>
                    <a:p>
                      <a:r>
                        <a:rPr lang="en-US" sz="1600" dirty="0"/>
                        <a:t>150 minutes per week</a:t>
                      </a:r>
                      <a:endParaRPr lang="en-US" sz="1600" dirty="0">
                        <a:latin typeface="+mj-lt"/>
                        <a:cs typeface="Calibri" panose="020F0502020204030204" pitchFamily="34" charset="0"/>
                      </a:endParaRPr>
                    </a:p>
                  </a:txBody>
                  <a:tcPr marT="9144" marB="9144" anchor="ctr"/>
                </a:tc>
                <a:tc>
                  <a:txBody>
                    <a:bodyPr/>
                    <a:lstStyle/>
                    <a:p>
                      <a:r>
                        <a:rPr lang="en-US" sz="1600" dirty="0"/>
                        <a:t>2 to 3 sets of 8 to 12 repetitions or 1  set of 8 to 12 repetitions to fatigue.</a:t>
                      </a:r>
                      <a:endParaRPr lang="en-US" sz="1600" dirty="0">
                        <a:latin typeface="+mj-lt"/>
                        <a:cs typeface="Calibri" panose="020F0502020204030204" pitchFamily="34" charset="0"/>
                      </a:endParaRPr>
                    </a:p>
                  </a:txBody>
                  <a:tcPr marT="9144" marB="9144" anchor="ctr"/>
                </a:tc>
                <a:tc>
                  <a:txBody>
                    <a:bodyPr/>
                    <a:lstStyle/>
                    <a:p>
                      <a:r>
                        <a:rPr lang="en-US" sz="1600" dirty="0"/>
                        <a:t>2 to 4 repetitions of 8 to 12 different exercises, held for 10 to 30 seconds each</a:t>
                      </a:r>
                      <a:endParaRPr lang="en-US" sz="1600" dirty="0">
                        <a:latin typeface="+mj-lt"/>
                        <a:cs typeface="Calibri" panose="020F0502020204030204" pitchFamily="34" charset="0"/>
                      </a:endParaRPr>
                    </a:p>
                  </a:txBody>
                  <a:tcPr marT="9144" marB="9144" anchor="ctr"/>
                </a:tc>
                <a:extLst>
                  <a:ext uri="{0D108BD9-81ED-4DB2-BD59-A6C34878D82A}">
                    <a16:rowId xmlns:a16="http://schemas.microsoft.com/office/drawing/2014/main" val="2746934305"/>
                  </a:ext>
                </a:extLst>
              </a:tr>
              <a:tr h="1016000">
                <a:tc>
                  <a:txBody>
                    <a:bodyPr/>
                    <a:lstStyle/>
                    <a:p>
                      <a:r>
                        <a:rPr lang="en-US" sz="1600" dirty="0"/>
                        <a:t>Type (examples)</a:t>
                      </a:r>
                      <a:endParaRPr lang="en-US" sz="1600" b="1" dirty="0">
                        <a:latin typeface="+mj-lt"/>
                        <a:cs typeface="Calibri" panose="020F0502020204030204" pitchFamily="34" charset="0"/>
                      </a:endParaRPr>
                    </a:p>
                  </a:txBody>
                  <a:tcPr marT="9144" marB="9144" anchor="ctr"/>
                </a:tc>
                <a:tc>
                  <a:txBody>
                    <a:bodyPr/>
                    <a:lstStyle/>
                    <a:p>
                      <a:r>
                        <a:rPr lang="en-US" sz="1600" dirty="0"/>
                        <a:t>Brisk walking, running, cycling, swimming, basketball, tennis, and soccer</a:t>
                      </a:r>
                      <a:endParaRPr lang="en-US" sz="1600" dirty="0">
                        <a:latin typeface="+mj-lt"/>
                        <a:cs typeface="Calibri" panose="020F0502020204030204" pitchFamily="34" charset="0"/>
                      </a:endParaRPr>
                    </a:p>
                  </a:txBody>
                  <a:tcPr marT="9144" marB="9144" anchor="ctr"/>
                </a:tc>
                <a:tc>
                  <a:txBody>
                    <a:bodyPr/>
                    <a:lstStyle/>
                    <a:p>
                      <a:r>
                        <a:rPr lang="en-US" sz="1600" dirty="0"/>
                        <a:t>Bench press, squat, biceps curl, and abdominal crunch</a:t>
                      </a:r>
                      <a:endParaRPr lang="en-US" sz="1600" dirty="0">
                        <a:latin typeface="+mj-lt"/>
                        <a:cs typeface="Calibri" panose="020F0502020204030204" pitchFamily="34" charset="0"/>
                      </a:endParaRPr>
                    </a:p>
                  </a:txBody>
                  <a:tcPr marT="9144" marB="9144" anchor="ctr"/>
                </a:tc>
                <a:tc>
                  <a:txBody>
                    <a:bodyPr/>
                    <a:lstStyle/>
                    <a:p>
                      <a:r>
                        <a:rPr lang="en-US" sz="1600" dirty="0"/>
                        <a:t>Hamstring stretch, shoulder reach, and side bend</a:t>
                      </a:r>
                      <a:endParaRPr lang="en-US" sz="1600" dirty="0">
                        <a:latin typeface="+mj-lt"/>
                        <a:cs typeface="Calibri" panose="020F0502020204030204" pitchFamily="34" charset="0"/>
                      </a:endParaRPr>
                    </a:p>
                  </a:txBody>
                  <a:tcPr marT="9144" marB="9144" anchor="ctr"/>
                </a:tc>
                <a:extLst>
                  <a:ext uri="{0D108BD9-81ED-4DB2-BD59-A6C34878D82A}">
                    <a16:rowId xmlns:a16="http://schemas.microsoft.com/office/drawing/2014/main" val="3307149510"/>
                  </a:ext>
                </a:extLst>
              </a:tr>
            </a:tbl>
          </a:graphicData>
        </a:graphic>
      </p:graphicFrame>
      <p:sp>
        <p:nvSpPr>
          <p:cNvPr id="3" name="Content Placeholder 3">
            <a:extLst>
              <a:ext uri="{FF2B5EF4-FFF2-40B4-BE49-F238E27FC236}">
                <a16:creationId xmlns:a16="http://schemas.microsoft.com/office/drawing/2014/main" id="{9E4D9111-21BF-4700-A7D4-5E87464130D2}"/>
              </a:ext>
            </a:extLst>
          </p:cNvPr>
          <p:cNvSpPr>
            <a:spLocks noGrp="1"/>
          </p:cNvSpPr>
          <p:nvPr>
            <p:ph sz="quarter" idx="11"/>
          </p:nvPr>
        </p:nvSpPr>
        <p:spPr>
          <a:xfrm>
            <a:off x="342900" y="5332023"/>
            <a:ext cx="8458200" cy="414710"/>
          </a:xfrm>
        </p:spPr>
        <p:txBody>
          <a:bodyPr/>
          <a:lstStyle/>
          <a:p>
            <a:r>
              <a:rPr lang="en-US" sz="1800" baseline="30000" dirty="0"/>
              <a:t>a </a:t>
            </a:r>
            <a:r>
              <a:rPr lang="en-US" sz="1800" dirty="0"/>
              <a:t>Maximal heart rate; </a:t>
            </a:r>
            <a:r>
              <a:rPr lang="en-US" sz="1800" baseline="30000" dirty="0"/>
              <a:t>b </a:t>
            </a:r>
            <a:r>
              <a:rPr lang="en-US" sz="1800" dirty="0"/>
              <a:t>Rating of perceived exertion; </a:t>
            </a:r>
            <a:r>
              <a:rPr lang="en-US" sz="1800" baseline="30000" dirty="0"/>
              <a:t>c </a:t>
            </a:r>
            <a:r>
              <a:rPr lang="en-US" sz="1800" dirty="0"/>
              <a:t>1-repetition maximum.</a:t>
            </a:r>
          </a:p>
        </p:txBody>
      </p:sp>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15</a:t>
            </a:fld>
            <a:endParaRPr lang="en-US"/>
          </a:p>
        </p:txBody>
      </p:sp>
    </p:spTree>
    <p:extLst>
      <p:ext uri="{BB962C8B-B14F-4D97-AF65-F5344CB8AC3E}">
        <p14:creationId xmlns:p14="http://schemas.microsoft.com/office/powerpoint/2010/main" val="4124433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Aerobic Exercise Enhances Cardiovascular Endurance</a:t>
            </a:r>
            <a:endParaRPr lang="en-US" sz="1200" dirty="0">
              <a:solidFill>
                <a:schemeClr val="tx1"/>
              </a:solidFill>
            </a:endParaRPr>
          </a:p>
        </p:txBody>
      </p:sp>
      <p:sp>
        <p:nvSpPr>
          <p:cNvPr id="4" name="Content Placeholder 2">
            <a:extLst>
              <a:ext uri="{FF2B5EF4-FFF2-40B4-BE49-F238E27FC236}">
                <a16:creationId xmlns:a16="http://schemas.microsoft.com/office/drawing/2014/main" id="{BF3321D5-F334-479B-8338-6B3CA85FE03A}"/>
              </a:ext>
            </a:extLst>
          </p:cNvPr>
          <p:cNvSpPr>
            <a:spLocks noGrp="1"/>
          </p:cNvSpPr>
          <p:nvPr>
            <p:ph sz="quarter" idx="11"/>
          </p:nvPr>
        </p:nvSpPr>
        <p:spPr/>
        <p:txBody>
          <a:bodyPr/>
          <a:lstStyle/>
          <a:p>
            <a:pPr>
              <a:spcBef>
                <a:spcPts val="1000"/>
              </a:spcBef>
              <a:spcAft>
                <a:spcPts val="1000"/>
              </a:spcAft>
            </a:pPr>
            <a:r>
              <a:rPr lang="en-US" altLang="en-US" dirty="0"/>
              <a:t>Aerobic: “with oxygen.”</a:t>
            </a:r>
          </a:p>
          <a:p>
            <a:pPr marL="347472" indent="-347472">
              <a:spcBef>
                <a:spcPts val="1000"/>
              </a:spcBef>
              <a:spcAft>
                <a:spcPts val="1200"/>
              </a:spcAft>
              <a:buFont typeface="Arial" panose="020B0604020202020204" pitchFamily="34" charset="0"/>
              <a:buChar char="•"/>
            </a:pPr>
            <a:r>
              <a:rPr lang="en-US" altLang="en-US" dirty="0"/>
              <a:t>Use large muscle groups with aim to increase heart rate.</a:t>
            </a:r>
          </a:p>
          <a:p>
            <a:pPr>
              <a:spcBef>
                <a:spcPts val="1000"/>
              </a:spcBef>
              <a:spcAft>
                <a:spcPts val="1200"/>
              </a:spcAft>
            </a:pPr>
            <a:r>
              <a:rPr lang="en-US" altLang="en-US" dirty="0">
                <a:cs typeface="Arial" pitchFamily="34" charset="0"/>
              </a:rPr>
              <a:t>Ways to determine intensity:</a:t>
            </a:r>
          </a:p>
          <a:p>
            <a:pPr marL="347472" lvl="1" indent="-347472">
              <a:spcBef>
                <a:spcPts val="1000"/>
              </a:spcBef>
            </a:pPr>
            <a:r>
              <a:rPr lang="en-US" altLang="en-US" dirty="0">
                <a:cs typeface="Arial" pitchFamily="34" charset="0"/>
              </a:rPr>
              <a:t>Percentage of age-predicted maximum heart rate (</a:t>
            </a:r>
            <a:r>
              <a:rPr lang="en-US" altLang="en-US" b="1" dirty="0">
                <a:cs typeface="Arial" pitchFamily="34" charset="0"/>
              </a:rPr>
              <a:t>MHR</a:t>
            </a:r>
            <a:r>
              <a:rPr lang="en-US" altLang="en-US" dirty="0">
                <a:cs typeface="Arial" pitchFamily="34" charset="0"/>
              </a:rPr>
              <a:t>).</a:t>
            </a:r>
          </a:p>
          <a:p>
            <a:pPr marL="347472" lvl="1" indent="-347472">
              <a:spcBef>
                <a:spcPts val="1000"/>
              </a:spcBef>
            </a:pPr>
            <a:r>
              <a:rPr lang="en-US" altLang="en-US" dirty="0">
                <a:cs typeface="Arial" pitchFamily="34" charset="0"/>
              </a:rPr>
              <a:t>Rating of Perceived Exertion (</a:t>
            </a:r>
            <a:r>
              <a:rPr lang="en-US" altLang="en-US" b="1" dirty="0">
                <a:cs typeface="Arial" pitchFamily="34" charset="0"/>
              </a:rPr>
              <a:t>RPE</a:t>
            </a:r>
            <a:r>
              <a:rPr lang="en-US" altLang="en-US" dirty="0">
                <a:cs typeface="Arial" pitchFamily="34" charset="0"/>
              </a:rPr>
              <a:t>) scale.</a:t>
            </a:r>
            <a:endParaRPr lang="en-US" altLang="en-US" dirty="0"/>
          </a:p>
        </p:txBody>
      </p:sp>
      <p:sp>
        <p:nvSpPr>
          <p:cNvPr id="5" name="Content Placeholder 3">
            <a:extLst>
              <a:ext uri="{FF2B5EF4-FFF2-40B4-BE49-F238E27FC236}">
                <a16:creationId xmlns:a16="http://schemas.microsoft.com/office/drawing/2014/main" id="{A229B7E8-E1BB-4177-A7C8-8318A08FBC7E}"/>
              </a:ext>
            </a:extLst>
          </p:cNvPr>
          <p:cNvSpPr>
            <a:spLocks noGrp="1"/>
          </p:cNvSpPr>
          <p:nvPr>
            <p:ph sz="quarter" idx="15"/>
          </p:nvPr>
        </p:nvSpPr>
        <p:spPr>
          <a:xfrm>
            <a:off x="4686300" y="1276709"/>
            <a:ext cx="4114800" cy="5183467"/>
          </a:xfrm>
        </p:spPr>
        <p:txBody>
          <a:bodyPr/>
          <a:lstStyle/>
          <a:p>
            <a:pPr>
              <a:spcBef>
                <a:spcPts val="600"/>
              </a:spcBef>
              <a:spcAft>
                <a:spcPts val="400"/>
              </a:spcAft>
            </a:pPr>
            <a:r>
              <a:rPr lang="en-US" altLang="en-US" b="1" dirty="0"/>
              <a:t>Components of aerobic activity: </a:t>
            </a:r>
          </a:p>
          <a:p>
            <a:pPr marL="457200" lvl="1" indent="-457200">
              <a:spcBef>
                <a:spcPts val="600"/>
              </a:spcBef>
              <a:spcAft>
                <a:spcPts val="400"/>
              </a:spcAft>
              <a:buFont typeface="+mj-lt"/>
              <a:buAutoNum type="arabicPeriod"/>
            </a:pPr>
            <a:r>
              <a:rPr lang="en-US" altLang="en-US" dirty="0"/>
              <a:t>Intensity, or how hard a person works to complete the activity (usually described as moderate or vigorous). </a:t>
            </a:r>
          </a:p>
          <a:p>
            <a:pPr marL="457200" lvl="1" indent="-457200">
              <a:spcBef>
                <a:spcPts val="600"/>
              </a:spcBef>
              <a:spcAft>
                <a:spcPts val="400"/>
              </a:spcAft>
              <a:buFont typeface="+mj-lt"/>
              <a:buAutoNum type="arabicPeriod"/>
            </a:pPr>
            <a:r>
              <a:rPr lang="en-US" altLang="en-US" dirty="0"/>
              <a:t>Frequency, or how often a person engages in aerobic activity. </a:t>
            </a:r>
          </a:p>
          <a:p>
            <a:pPr marL="457200" lvl="1" indent="-457200">
              <a:spcBef>
                <a:spcPts val="600"/>
              </a:spcBef>
              <a:spcAft>
                <a:spcPts val="400"/>
              </a:spcAft>
              <a:buFont typeface="+mj-lt"/>
              <a:buAutoNum type="arabicPeriod"/>
            </a:pPr>
            <a:r>
              <a:rPr lang="en-US" altLang="en-US" dirty="0"/>
              <a:t>Duration, or how long a person engages in the activity for one session. </a:t>
            </a:r>
          </a:p>
        </p:txBody>
      </p:sp>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16</a:t>
            </a:fld>
            <a:endParaRPr lang="en-US"/>
          </a:p>
        </p:txBody>
      </p:sp>
    </p:spTree>
    <p:extLst>
      <p:ext uri="{BB962C8B-B14F-4D97-AF65-F5344CB8AC3E}">
        <p14:creationId xmlns:p14="http://schemas.microsoft.com/office/powerpoint/2010/main" val="72494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Determining Exercise Intensity</a:t>
            </a:r>
            <a:endParaRPr lang="en-US" sz="1200" dirty="0">
              <a:solidFill>
                <a:schemeClr val="tx1"/>
              </a:solidFill>
            </a:endParaRPr>
          </a:p>
        </p:txBody>
      </p:sp>
      <p:sp>
        <p:nvSpPr>
          <p:cNvPr id="4" name="Content Placeholder 2">
            <a:extLst>
              <a:ext uri="{FF2B5EF4-FFF2-40B4-BE49-F238E27FC236}">
                <a16:creationId xmlns:a16="http://schemas.microsoft.com/office/drawing/2014/main" id="{BF3321D5-F334-479B-8338-6B3CA85FE03A}"/>
              </a:ext>
            </a:extLst>
          </p:cNvPr>
          <p:cNvSpPr>
            <a:spLocks noGrp="1"/>
          </p:cNvSpPr>
          <p:nvPr>
            <p:ph sz="quarter" idx="11"/>
          </p:nvPr>
        </p:nvSpPr>
        <p:spPr/>
        <p:txBody>
          <a:bodyPr/>
          <a:lstStyle/>
          <a:p>
            <a:pPr>
              <a:spcBef>
                <a:spcPts val="600"/>
              </a:spcBef>
              <a:spcAft>
                <a:spcPts val="600"/>
              </a:spcAft>
              <a:defRPr/>
            </a:pPr>
            <a:r>
              <a:rPr lang="en-US" dirty="0"/>
              <a:t>Age-predicted maximum heart rate (MHR):</a:t>
            </a:r>
          </a:p>
          <a:p>
            <a:pPr>
              <a:spcBef>
                <a:spcPts val="600"/>
              </a:spcBef>
              <a:spcAft>
                <a:spcPts val="600"/>
              </a:spcAft>
              <a:defRPr/>
            </a:pPr>
            <a:r>
              <a:rPr lang="en-US" dirty="0"/>
              <a:t>MHR = 220 − age</a:t>
            </a:r>
          </a:p>
          <a:p>
            <a:pPr marL="347472" lvl="1" indent="-347472">
              <a:spcBef>
                <a:spcPts val="600"/>
              </a:spcBef>
              <a:spcAft>
                <a:spcPts val="600"/>
              </a:spcAft>
              <a:defRPr/>
            </a:pPr>
            <a:r>
              <a:rPr lang="en-US" dirty="0"/>
              <a:t>Initial program:</a:t>
            </a:r>
          </a:p>
          <a:p>
            <a:pPr lvl="2" indent="-283464">
              <a:spcBef>
                <a:spcPts val="600"/>
              </a:spcBef>
              <a:spcAft>
                <a:spcPts val="600"/>
              </a:spcAft>
              <a:defRPr/>
            </a:pPr>
            <a:r>
              <a:rPr lang="en-US" dirty="0"/>
              <a:t>50% to 65% of MHR</a:t>
            </a:r>
          </a:p>
          <a:p>
            <a:pPr marL="347472" lvl="1" indent="-347472">
              <a:spcBef>
                <a:spcPts val="600"/>
              </a:spcBef>
              <a:spcAft>
                <a:spcPts val="600"/>
              </a:spcAft>
              <a:defRPr/>
            </a:pPr>
            <a:r>
              <a:rPr lang="en-US" dirty="0"/>
              <a:t>Intermediate:</a:t>
            </a:r>
          </a:p>
          <a:p>
            <a:pPr lvl="2" indent="-283464">
              <a:spcBef>
                <a:spcPts val="600"/>
              </a:spcBef>
              <a:spcAft>
                <a:spcPts val="600"/>
              </a:spcAft>
              <a:defRPr/>
            </a:pPr>
            <a:r>
              <a:rPr lang="en-US" dirty="0"/>
              <a:t>60% to 75% of MHR</a:t>
            </a:r>
          </a:p>
          <a:p>
            <a:pPr marL="347472" lvl="1" indent="-347472">
              <a:spcBef>
                <a:spcPts val="600"/>
              </a:spcBef>
              <a:spcAft>
                <a:spcPts val="600"/>
              </a:spcAft>
              <a:defRPr/>
            </a:pPr>
            <a:r>
              <a:rPr lang="en-US" dirty="0"/>
              <a:t>Experienced: </a:t>
            </a:r>
          </a:p>
          <a:p>
            <a:pPr lvl="2" indent="-283464">
              <a:spcBef>
                <a:spcPts val="600"/>
              </a:spcBef>
              <a:spcAft>
                <a:spcPts val="600"/>
              </a:spcAft>
              <a:defRPr/>
            </a:pPr>
            <a:r>
              <a:rPr lang="en-US" dirty="0"/>
              <a:t>70% to 85% of MHR</a:t>
            </a:r>
            <a:endParaRPr lang="en-US" altLang="en-US" dirty="0"/>
          </a:p>
        </p:txBody>
      </p:sp>
      <p:sp>
        <p:nvSpPr>
          <p:cNvPr id="5" name="Content Placeholder 3">
            <a:extLst>
              <a:ext uri="{FF2B5EF4-FFF2-40B4-BE49-F238E27FC236}">
                <a16:creationId xmlns:a16="http://schemas.microsoft.com/office/drawing/2014/main" id="{A229B7E8-E1BB-4177-A7C8-8318A08FBC7E}"/>
              </a:ext>
            </a:extLst>
          </p:cNvPr>
          <p:cNvSpPr>
            <a:spLocks noGrp="1"/>
          </p:cNvSpPr>
          <p:nvPr>
            <p:ph sz="quarter" idx="15"/>
          </p:nvPr>
        </p:nvSpPr>
        <p:spPr>
          <a:xfrm>
            <a:off x="4686300" y="1276709"/>
            <a:ext cx="4114800" cy="5183467"/>
          </a:xfrm>
        </p:spPr>
        <p:txBody>
          <a:bodyPr/>
          <a:lstStyle/>
          <a:p>
            <a:pPr>
              <a:spcBef>
                <a:spcPts val="600"/>
              </a:spcBef>
              <a:spcAft>
                <a:spcPts val="1200"/>
              </a:spcAft>
              <a:defRPr/>
            </a:pPr>
            <a:r>
              <a:rPr lang="en-US" dirty="0"/>
              <a:t>For example: for 20-year-old</a:t>
            </a:r>
          </a:p>
          <a:p>
            <a:pPr marL="0" lvl="2" indent="0">
              <a:spcBef>
                <a:spcPts val="600"/>
              </a:spcBef>
              <a:spcAft>
                <a:spcPts val="1200"/>
              </a:spcAft>
              <a:buNone/>
              <a:defRPr/>
            </a:pPr>
            <a:r>
              <a:rPr lang="en-US" sz="2400" dirty="0"/>
              <a:t>220 − 20 = 200 MHR</a:t>
            </a:r>
          </a:p>
          <a:p>
            <a:pPr marL="0" lvl="2" indent="0">
              <a:spcBef>
                <a:spcPts val="600"/>
              </a:spcBef>
              <a:spcAft>
                <a:spcPts val="1200"/>
              </a:spcAft>
              <a:buNone/>
              <a:defRPr/>
            </a:pPr>
            <a:r>
              <a:rPr lang="en-US" sz="2400" dirty="0"/>
              <a:t>Initial program: </a:t>
            </a:r>
          </a:p>
          <a:p>
            <a:pPr marL="342900" lvl="2" indent="-342900">
              <a:spcBef>
                <a:spcPts val="600"/>
              </a:spcBef>
              <a:spcAft>
                <a:spcPts val="1200"/>
              </a:spcAft>
              <a:defRPr/>
            </a:pPr>
            <a:r>
              <a:rPr lang="en-US" sz="2400" dirty="0"/>
              <a:t>50% to 65% of MHR</a:t>
            </a:r>
          </a:p>
          <a:p>
            <a:pPr marL="342900" lvl="1">
              <a:spcBef>
                <a:spcPts val="600"/>
              </a:spcBef>
              <a:spcAft>
                <a:spcPts val="1200"/>
              </a:spcAft>
              <a:buSzPct val="100000"/>
              <a:defRPr/>
            </a:pPr>
            <a:r>
              <a:rPr lang="en-US" dirty="0"/>
              <a:t>200 × 0.5 and 200 × 0.65 = 100 to 130 beats per minute</a:t>
            </a:r>
          </a:p>
        </p:txBody>
      </p:sp>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17</a:t>
            </a:fld>
            <a:endParaRPr lang="en-US"/>
          </a:p>
        </p:txBody>
      </p:sp>
    </p:spTree>
    <p:extLst>
      <p:ext uri="{BB962C8B-B14F-4D97-AF65-F5344CB8AC3E}">
        <p14:creationId xmlns:p14="http://schemas.microsoft.com/office/powerpoint/2010/main" val="2623140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0DC4-4164-47F1-A9D0-106F66890ECE}"/>
              </a:ext>
            </a:extLst>
          </p:cNvPr>
          <p:cNvSpPr>
            <a:spLocks noGrp="1"/>
          </p:cNvSpPr>
          <p:nvPr>
            <p:ph type="title"/>
          </p:nvPr>
        </p:nvSpPr>
        <p:spPr>
          <a:xfrm>
            <a:off x="342900" y="304800"/>
            <a:ext cx="8458200" cy="678611"/>
          </a:xfrm>
        </p:spPr>
        <p:txBody>
          <a:bodyPr/>
          <a:lstStyle/>
          <a:p>
            <a:r>
              <a:rPr lang="en-US" dirty="0"/>
              <a:t>Figure 10-2: Heart Rate Training Chart </a:t>
            </a:r>
          </a:p>
        </p:txBody>
      </p:sp>
      <p:pic>
        <p:nvPicPr>
          <p:cNvPr id="7" name="Picture 2" descr="The heart rate training chart shows the heart rate and related M H R for ages 20, 30, 40, 50, 60, and 70.">
            <a:extLst>
              <a:ext uri="{FF2B5EF4-FFF2-40B4-BE49-F238E27FC236}">
                <a16:creationId xmlns:a16="http://schemas.microsoft.com/office/drawing/2014/main" id="{5CBF6167-F0F8-4D77-9972-00649B34CCAB}"/>
              </a:ext>
            </a:extLst>
          </p:cNvPr>
          <p:cNvPicPr>
            <a:picLocks noChangeAspect="1"/>
          </p:cNvPicPr>
          <p:nvPr/>
        </p:nvPicPr>
        <p:blipFill>
          <a:blip r:embed="rId3"/>
          <a:stretch>
            <a:fillRect/>
          </a:stretch>
        </p:blipFill>
        <p:spPr>
          <a:xfrm>
            <a:off x="408901" y="1287075"/>
            <a:ext cx="5582998" cy="4754880"/>
          </a:xfrm>
          <a:prstGeom prst="rect">
            <a:avLst/>
          </a:prstGeom>
        </p:spPr>
      </p:pic>
      <p:sp>
        <p:nvSpPr>
          <p:cNvPr id="8" name="Content Placeholder 3">
            <a:extLst>
              <a:ext uri="{FF2B5EF4-FFF2-40B4-BE49-F238E27FC236}">
                <a16:creationId xmlns:a16="http://schemas.microsoft.com/office/drawing/2014/main" id="{435FDF4E-7FBA-415E-A73E-875BB4557059}"/>
              </a:ext>
            </a:extLst>
          </p:cNvPr>
          <p:cNvSpPr>
            <a:spLocks noGrp="1"/>
          </p:cNvSpPr>
          <p:nvPr>
            <p:ph sz="quarter" idx="11"/>
          </p:nvPr>
        </p:nvSpPr>
        <p:spPr>
          <a:xfrm>
            <a:off x="2386198" y="6102347"/>
            <a:ext cx="1628404" cy="182880"/>
          </a:xfrm>
        </p:spPr>
        <p:txBody>
          <a:bodyPr/>
          <a:lstStyle/>
          <a:p>
            <a:pPr algn="ctr"/>
            <a:r>
              <a:rPr lang="en-US" sz="800" dirty="0" err="1">
                <a:solidFill>
                  <a:schemeClr val="tx1"/>
                </a:solidFill>
              </a:rPr>
              <a:t>PeopleImages</a:t>
            </a:r>
            <a:r>
              <a:rPr lang="en-US" sz="800" dirty="0">
                <a:solidFill>
                  <a:schemeClr val="tx1"/>
                </a:solidFill>
              </a:rPr>
              <a:t>/Getty Images</a:t>
            </a:r>
          </a:p>
        </p:txBody>
      </p:sp>
      <p:sp>
        <p:nvSpPr>
          <p:cNvPr id="4" name="Content Placeholder 4">
            <a:extLst>
              <a:ext uri="{FF2B5EF4-FFF2-40B4-BE49-F238E27FC236}">
                <a16:creationId xmlns:a16="http://schemas.microsoft.com/office/drawing/2014/main" id="{371C06B6-788C-4384-9ABB-C5B9F3C0C1C3}"/>
              </a:ext>
            </a:extLst>
          </p:cNvPr>
          <p:cNvSpPr>
            <a:spLocks noGrp="1"/>
          </p:cNvSpPr>
          <p:nvPr>
            <p:ph sz="quarter" idx="15"/>
          </p:nvPr>
        </p:nvSpPr>
        <p:spPr>
          <a:xfrm>
            <a:off x="6210795" y="1459590"/>
            <a:ext cx="2590304" cy="2696774"/>
          </a:xfrm>
          <a:solidFill>
            <a:srgbClr val="FFE4C8"/>
          </a:solidFill>
        </p:spPr>
        <p:txBody>
          <a:bodyPr/>
          <a:lstStyle/>
          <a:p>
            <a:r>
              <a:rPr lang="en-US" dirty="0"/>
              <a:t>This chart shows the number of heartbeats per minute that corresponds to various exercise intensities.</a:t>
            </a:r>
          </a:p>
        </p:txBody>
      </p:sp>
      <p:sp>
        <p:nvSpPr>
          <p:cNvPr id="5" name="Text Placeholder 5">
            <a:extLst>
              <a:ext uri="{FF2B5EF4-FFF2-40B4-BE49-F238E27FC236}">
                <a16:creationId xmlns:a16="http://schemas.microsoft.com/office/drawing/2014/main" id="{38677AA6-E5F3-4522-8889-B3B6213612CD}"/>
              </a:ext>
            </a:extLst>
          </p:cNvPr>
          <p:cNvSpPr>
            <a:spLocks noGrp="1"/>
          </p:cNvSpPr>
          <p:nvPr>
            <p:ph type="body" sz="quarter" idx="40"/>
          </p:nvPr>
        </p:nvSpPr>
        <p:spPr/>
        <p:txBody>
          <a:bodyPr/>
          <a:lstStyle/>
          <a:p>
            <a:r>
              <a:rPr lang="en-US" dirty="0">
                <a:hlinkClick r:id="rId4" action="ppaction://hlinksldjump"/>
              </a:rPr>
              <a:t>Access the text alternative for slide images</a:t>
            </a:r>
            <a:endParaRPr lang="en-US" dirty="0">
              <a:hlinkClick r:id="" action="ppaction://noaction"/>
            </a:endParaRPr>
          </a:p>
        </p:txBody>
      </p:sp>
      <p:sp>
        <p:nvSpPr>
          <p:cNvPr id="6" name="Slide Number Placeholder 6">
            <a:extLst>
              <a:ext uri="{FF2B5EF4-FFF2-40B4-BE49-F238E27FC236}">
                <a16:creationId xmlns:a16="http://schemas.microsoft.com/office/drawing/2014/main" id="{ADA112EB-D1A3-4175-97BA-DFDFFBAF9B41}"/>
              </a:ext>
            </a:extLst>
          </p:cNvPr>
          <p:cNvSpPr>
            <a:spLocks noGrp="1"/>
          </p:cNvSpPr>
          <p:nvPr>
            <p:ph type="sldNum" sz="quarter" idx="10"/>
          </p:nvPr>
        </p:nvSpPr>
        <p:spPr/>
        <p:txBody>
          <a:bodyPr/>
          <a:lstStyle/>
          <a:p>
            <a:fld id="{68151E55-6873-49E2-B8D5-2F265E6F1973}" type="slidenum">
              <a:rPr lang="en-US" smtClean="0"/>
              <a:pPr/>
              <a:t>18</a:t>
            </a:fld>
            <a:endParaRPr lang="en-US"/>
          </a:p>
        </p:txBody>
      </p:sp>
    </p:spTree>
    <p:extLst>
      <p:ext uri="{BB962C8B-B14F-4D97-AF65-F5344CB8AC3E}">
        <p14:creationId xmlns:p14="http://schemas.microsoft.com/office/powerpoint/2010/main" val="2089904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0DC4-4164-47F1-A9D0-106F66890ECE}"/>
              </a:ext>
            </a:extLst>
          </p:cNvPr>
          <p:cNvSpPr>
            <a:spLocks noGrp="1"/>
          </p:cNvSpPr>
          <p:nvPr>
            <p:ph type="title"/>
          </p:nvPr>
        </p:nvSpPr>
        <p:spPr/>
        <p:txBody>
          <a:bodyPr/>
          <a:lstStyle/>
          <a:p>
            <a:r>
              <a:rPr lang="en-US" dirty="0"/>
              <a:t>Figure 10-3: Rating of Perceived Exertion Scale</a:t>
            </a:r>
          </a:p>
        </p:txBody>
      </p:sp>
      <p:pic>
        <p:nvPicPr>
          <p:cNvPr id="7" name="Picture 2" descr="R P E scale with 10 points.">
            <a:extLst>
              <a:ext uri="{FF2B5EF4-FFF2-40B4-BE49-F238E27FC236}">
                <a16:creationId xmlns:a16="http://schemas.microsoft.com/office/drawing/2014/main" id="{5CBF6167-F0F8-4D77-9972-00649B34CCAB}"/>
              </a:ext>
            </a:extLst>
          </p:cNvPr>
          <p:cNvPicPr>
            <a:picLocks noChangeAspect="1"/>
          </p:cNvPicPr>
          <p:nvPr/>
        </p:nvPicPr>
        <p:blipFill>
          <a:blip r:embed="rId3"/>
          <a:stretch>
            <a:fillRect/>
          </a:stretch>
        </p:blipFill>
        <p:spPr>
          <a:xfrm>
            <a:off x="421103" y="1141781"/>
            <a:ext cx="8301793" cy="2286000"/>
          </a:xfrm>
          <a:prstGeom prst="rect">
            <a:avLst/>
          </a:prstGeom>
        </p:spPr>
      </p:pic>
      <p:sp>
        <p:nvSpPr>
          <p:cNvPr id="10" name="Content Placeholder 3">
            <a:extLst>
              <a:ext uri="{FF2B5EF4-FFF2-40B4-BE49-F238E27FC236}">
                <a16:creationId xmlns:a16="http://schemas.microsoft.com/office/drawing/2014/main" id="{CF7F3242-7A4A-4F8A-A846-3CF70D386C7E}"/>
              </a:ext>
            </a:extLst>
          </p:cNvPr>
          <p:cNvSpPr>
            <a:spLocks noGrp="1"/>
          </p:cNvSpPr>
          <p:nvPr>
            <p:ph sz="quarter" idx="11"/>
          </p:nvPr>
        </p:nvSpPr>
        <p:spPr>
          <a:xfrm>
            <a:off x="342900" y="3503219"/>
            <a:ext cx="8458200" cy="435937"/>
          </a:xfrm>
        </p:spPr>
        <p:txBody>
          <a:bodyPr/>
          <a:lstStyle/>
          <a:p>
            <a:r>
              <a:rPr lang="en-US" sz="2000" dirty="0"/>
              <a:t>* A Rating of Perceived Exertion (RPE) beyond 10 is considered maximal.</a:t>
            </a:r>
          </a:p>
        </p:txBody>
      </p:sp>
      <p:sp>
        <p:nvSpPr>
          <p:cNvPr id="11" name="Content Placeholder 4">
            <a:extLst>
              <a:ext uri="{FF2B5EF4-FFF2-40B4-BE49-F238E27FC236}">
                <a16:creationId xmlns:a16="http://schemas.microsoft.com/office/drawing/2014/main" id="{CD8DFBC6-8C58-4FF3-950D-723E6BF4880A}"/>
              </a:ext>
            </a:extLst>
          </p:cNvPr>
          <p:cNvSpPr>
            <a:spLocks noGrp="1"/>
          </p:cNvSpPr>
          <p:nvPr>
            <p:ph sz="quarter" idx="15"/>
          </p:nvPr>
        </p:nvSpPr>
        <p:spPr>
          <a:xfrm>
            <a:off x="342900" y="4108862"/>
            <a:ext cx="8458200" cy="2142184"/>
          </a:xfrm>
        </p:spPr>
        <p:txBody>
          <a:bodyPr/>
          <a:lstStyle/>
          <a:p>
            <a:pPr>
              <a:lnSpc>
                <a:spcPct val="80000"/>
              </a:lnSpc>
              <a:spcAft>
                <a:spcPts val="600"/>
              </a:spcAft>
              <a:defRPr/>
            </a:pPr>
            <a:r>
              <a:rPr lang="en-US" sz="2000" dirty="0"/>
              <a:t>Range of 1 to 10</a:t>
            </a:r>
          </a:p>
          <a:p>
            <a:pPr>
              <a:spcAft>
                <a:spcPts val="600"/>
              </a:spcAft>
              <a:defRPr/>
            </a:pPr>
            <a:r>
              <a:rPr lang="en-US" sz="2000" dirty="0"/>
              <a:t>Each number corresponds to a subjective feeling of exertion.</a:t>
            </a:r>
          </a:p>
          <a:p>
            <a:pPr marL="347472" lvl="1" indent="-347472">
              <a:spcBef>
                <a:spcPts val="0"/>
              </a:spcBef>
              <a:spcAft>
                <a:spcPts val="600"/>
              </a:spcAft>
              <a:defRPr/>
            </a:pPr>
            <a:r>
              <a:rPr lang="en-US" sz="2000" dirty="0"/>
              <a:t>From 0 = </a:t>
            </a:r>
            <a:r>
              <a:rPr lang="en-US" sz="2000" i="1" dirty="0"/>
              <a:t>nothing at all</a:t>
            </a:r>
            <a:r>
              <a:rPr lang="en-US" sz="2000" dirty="0"/>
              <a:t> to 10 = </a:t>
            </a:r>
            <a:r>
              <a:rPr lang="en-US" sz="2000" i="1" dirty="0"/>
              <a:t>close to maximal</a:t>
            </a:r>
            <a:r>
              <a:rPr lang="en-US" sz="2000" dirty="0"/>
              <a:t>.</a:t>
            </a:r>
          </a:p>
          <a:p>
            <a:pPr marL="347472" lvl="1" indent="-347472">
              <a:spcBef>
                <a:spcPts val="0"/>
              </a:spcBef>
              <a:spcAft>
                <a:spcPts val="600"/>
              </a:spcAft>
              <a:defRPr/>
            </a:pPr>
            <a:r>
              <a:rPr lang="en-US" sz="2000" dirty="0"/>
              <a:t>Aim for number 4, a point at which you begin to see significant results, </a:t>
            </a:r>
            <a:r>
              <a:rPr lang="en-US" altLang="en-US" sz="2000" dirty="0"/>
              <a:t>building/maintaining aerobic fitness.</a:t>
            </a:r>
          </a:p>
          <a:p>
            <a:pPr marL="347472" lvl="1" indent="-347472">
              <a:spcBef>
                <a:spcPts val="0"/>
              </a:spcBef>
              <a:spcAft>
                <a:spcPts val="600"/>
              </a:spcAft>
              <a:defRPr/>
            </a:pPr>
            <a:r>
              <a:rPr lang="en-US" sz="2000" dirty="0"/>
              <a:t>Should be working hard, still able to talk to exercise partner (talk test).</a:t>
            </a:r>
          </a:p>
        </p:txBody>
      </p:sp>
      <p:sp>
        <p:nvSpPr>
          <p:cNvPr id="12" name="Text Placeholder 5">
            <a:extLst>
              <a:ext uri="{FF2B5EF4-FFF2-40B4-BE49-F238E27FC236}">
                <a16:creationId xmlns:a16="http://schemas.microsoft.com/office/drawing/2014/main" id="{1A2BD86A-8069-4B79-BD47-A31D2B378FB2}"/>
              </a:ext>
            </a:extLst>
          </p:cNvPr>
          <p:cNvSpPr>
            <a:spLocks noGrp="1"/>
          </p:cNvSpPr>
          <p:nvPr>
            <p:ph type="body" sz="quarter" idx="40"/>
          </p:nvPr>
        </p:nvSpPr>
        <p:spPr/>
        <p:txBody>
          <a:bodyPr/>
          <a:lstStyle/>
          <a:p>
            <a:r>
              <a:rPr lang="en-US" dirty="0">
                <a:hlinkClick r:id="rId4" action="ppaction://hlinksldjump"/>
              </a:rPr>
              <a:t>Access the text alternative for slide images</a:t>
            </a:r>
          </a:p>
        </p:txBody>
      </p:sp>
      <p:sp>
        <p:nvSpPr>
          <p:cNvPr id="6" name="Slide Number Placeholder 6">
            <a:extLst>
              <a:ext uri="{FF2B5EF4-FFF2-40B4-BE49-F238E27FC236}">
                <a16:creationId xmlns:a16="http://schemas.microsoft.com/office/drawing/2014/main" id="{ADA112EB-D1A3-4175-97BA-DFDFFBAF9B41}"/>
              </a:ext>
            </a:extLst>
          </p:cNvPr>
          <p:cNvSpPr>
            <a:spLocks noGrp="1"/>
          </p:cNvSpPr>
          <p:nvPr>
            <p:ph type="sldNum" sz="quarter" idx="10"/>
          </p:nvPr>
        </p:nvSpPr>
        <p:spPr/>
        <p:txBody>
          <a:bodyPr/>
          <a:lstStyle/>
          <a:p>
            <a:fld id="{68151E55-6873-49E2-B8D5-2F265E6F1973}" type="slidenum">
              <a:rPr lang="en-US" smtClean="0"/>
              <a:pPr/>
              <a:t>19</a:t>
            </a:fld>
            <a:endParaRPr lang="en-US"/>
          </a:p>
        </p:txBody>
      </p:sp>
    </p:spTree>
    <p:extLst>
      <p:ext uri="{BB962C8B-B14F-4D97-AF65-F5344CB8AC3E}">
        <p14:creationId xmlns:p14="http://schemas.microsoft.com/office/powerpoint/2010/main" val="377025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Student Learning Outcomes</a:t>
            </a:r>
            <a:r>
              <a:rPr lang="en-US" altLang="en-US" sz="1200" dirty="0">
                <a:solidFill>
                  <a:schemeClr val="tx1"/>
                </a:solidFill>
              </a:rPr>
              <a:t> 1</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marL="457200" indent="-457200">
              <a:spcBef>
                <a:spcPts val="1000"/>
              </a:spcBef>
              <a:spcAft>
                <a:spcPts val="600"/>
              </a:spcAft>
              <a:buFont typeface="+mj-lt"/>
              <a:buAutoNum type="arabicPeriod"/>
            </a:pPr>
            <a:r>
              <a:rPr lang="en-US" altLang="en-US" dirty="0"/>
              <a:t>List at least five positive health-related outcomes of a physically active lifestyle.</a:t>
            </a:r>
          </a:p>
          <a:p>
            <a:pPr marL="457200" indent="-457200">
              <a:spcBef>
                <a:spcPts val="1000"/>
              </a:spcBef>
              <a:spcAft>
                <a:spcPts val="600"/>
              </a:spcAft>
              <a:buFont typeface="+mj-lt"/>
              <a:buAutoNum type="arabicPeriod"/>
            </a:pPr>
            <a:r>
              <a:rPr lang="en-US" altLang="en-US" dirty="0"/>
              <a:t>List three key elements of a sound fitness regimen.</a:t>
            </a:r>
          </a:p>
          <a:p>
            <a:pPr marL="457200" indent="-457200">
              <a:spcBef>
                <a:spcPts val="1000"/>
              </a:spcBef>
              <a:spcAft>
                <a:spcPts val="600"/>
              </a:spcAft>
              <a:buFont typeface="+mj-lt"/>
              <a:buAutoNum type="arabicPeriod"/>
            </a:pPr>
            <a:r>
              <a:rPr lang="en-US" altLang="en-US" dirty="0"/>
              <a:t>Describe the use of carbohydrates, fat, and protein to meet energy needs during various activities.</a:t>
            </a:r>
          </a:p>
          <a:p>
            <a:pPr marL="457200" indent="-457200">
              <a:spcBef>
                <a:spcPts val="1000"/>
              </a:spcBef>
              <a:spcAft>
                <a:spcPts val="600"/>
              </a:spcAft>
              <a:buFont typeface="+mj-lt"/>
              <a:buAutoNum type="arabicPeriod"/>
            </a:pPr>
            <a:r>
              <a:rPr lang="en-US" altLang="en-US" dirty="0"/>
              <a:t>Differentiate between anaerobic and aerobic uses of glucose and identify advantages and disadvantages of each.</a:t>
            </a:r>
          </a:p>
          <a:p>
            <a:pPr marL="457200" indent="-457200">
              <a:spcBef>
                <a:spcPts val="1000"/>
              </a:spcBef>
              <a:spcAft>
                <a:spcPts val="600"/>
              </a:spcAft>
              <a:buFont typeface="+mj-lt"/>
              <a:buAutoNum type="arabicPeriod"/>
            </a:pPr>
            <a:r>
              <a:rPr lang="en-US" altLang="en-US" dirty="0"/>
              <a:t>Explain how muscles and related organs adapt to an increase in physical activity.</a:t>
            </a:r>
            <a:endParaRPr lang="en-US" dirty="0"/>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a:t>
            </a:fld>
            <a:endParaRPr lang="en-US"/>
          </a:p>
        </p:txBody>
      </p:sp>
    </p:spTree>
    <p:extLst>
      <p:ext uri="{BB962C8B-B14F-4D97-AF65-F5344CB8AC3E}">
        <p14:creationId xmlns:p14="http://schemas.microsoft.com/office/powerpoint/2010/main" val="1426219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Musculoskeletal Fitness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Aft>
                <a:spcPts val="600"/>
              </a:spcAft>
              <a:defRPr/>
            </a:pPr>
            <a:r>
              <a:rPr lang="en-US" dirty="0"/>
              <a:t>Muscular Fitness Encompasses:</a:t>
            </a:r>
          </a:p>
          <a:p>
            <a:pPr>
              <a:spcAft>
                <a:spcPts val="600"/>
              </a:spcAft>
              <a:defRPr/>
            </a:pPr>
            <a:r>
              <a:rPr lang="en-US" b="1" dirty="0"/>
              <a:t>Muscular strength:</a:t>
            </a:r>
          </a:p>
          <a:p>
            <a:pPr marL="347472" lvl="1" indent="-347472">
              <a:spcBef>
                <a:spcPts val="0"/>
              </a:spcBef>
              <a:spcAft>
                <a:spcPts val="600"/>
              </a:spcAft>
              <a:defRPr/>
            </a:pPr>
            <a:r>
              <a:rPr lang="en-US" dirty="0"/>
              <a:t>Maximal force a muscle can exert against a load at one time.</a:t>
            </a:r>
          </a:p>
          <a:p>
            <a:pPr>
              <a:spcAft>
                <a:spcPts val="600"/>
              </a:spcAft>
              <a:defRPr/>
            </a:pPr>
            <a:r>
              <a:rPr lang="en-US" b="1" dirty="0"/>
              <a:t>Muscular endurance:</a:t>
            </a:r>
          </a:p>
          <a:p>
            <a:pPr marL="347472" lvl="1" indent="-347472">
              <a:spcBef>
                <a:spcPts val="0"/>
              </a:spcBef>
              <a:spcAft>
                <a:spcPts val="600"/>
              </a:spcAft>
              <a:defRPr/>
            </a:pPr>
            <a:r>
              <a:rPr lang="en-US" dirty="0"/>
              <a:t>Ability of the muscle to perform repeated, submaximal contractions over time without becoming fatigued.</a:t>
            </a:r>
          </a:p>
          <a:p>
            <a:pPr>
              <a:spcAft>
                <a:spcPts val="600"/>
              </a:spcAft>
              <a:defRPr/>
            </a:pPr>
            <a:r>
              <a:rPr lang="en-US" b="1" dirty="0"/>
              <a:t>Muscular power:</a:t>
            </a:r>
          </a:p>
          <a:p>
            <a:pPr marL="347472" lvl="1" indent="-347472">
              <a:spcBef>
                <a:spcPts val="0"/>
              </a:spcBef>
              <a:spcAft>
                <a:spcPts val="600"/>
              </a:spcAft>
              <a:defRPr/>
            </a:pPr>
            <a:r>
              <a:rPr lang="en-US" dirty="0"/>
              <a:t>Combines strength with speed for explosive movements such as jumping or throwing.</a:t>
            </a:r>
          </a:p>
          <a:p>
            <a:pPr marL="0" lvl="1" indent="0">
              <a:spcBef>
                <a:spcPts val="0"/>
              </a:spcBef>
              <a:spcAft>
                <a:spcPts val="600"/>
              </a:spcAft>
              <a:buNone/>
              <a:defRPr/>
            </a:pPr>
            <a:r>
              <a:rPr lang="en-US" dirty="0"/>
              <a:t>Include muscle strengthening in your program 2 to 3 nonconsecutive days per week.</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20</a:t>
            </a:fld>
            <a:endParaRPr lang="en-US"/>
          </a:p>
        </p:txBody>
      </p:sp>
    </p:spTree>
    <p:extLst>
      <p:ext uri="{BB962C8B-B14F-4D97-AF65-F5344CB8AC3E}">
        <p14:creationId xmlns:p14="http://schemas.microsoft.com/office/powerpoint/2010/main" val="2456827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Flexibility Exercises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defRPr/>
            </a:pPr>
            <a:r>
              <a:rPr lang="en-US" dirty="0"/>
              <a:t>Flexibility declines with age.</a:t>
            </a:r>
          </a:p>
          <a:p>
            <a:pPr>
              <a:defRPr/>
            </a:pPr>
            <a:r>
              <a:rPr lang="en-US" altLang="en-US" dirty="0"/>
              <a:t>Flexibility exercises enhance balance and stability:</a:t>
            </a:r>
            <a:endParaRPr lang="en-US" dirty="0"/>
          </a:p>
          <a:p>
            <a:pPr marL="342900" indent="-342900">
              <a:spcBef>
                <a:spcPts val="1200"/>
              </a:spcBef>
              <a:buFont typeface="Arial" panose="020B0604020202020204" pitchFamily="34" charset="0"/>
              <a:buChar char="•"/>
              <a:defRPr/>
            </a:pPr>
            <a:r>
              <a:rPr lang="en-US" dirty="0"/>
              <a:t>Ability to move a joint through full range of motion.</a:t>
            </a:r>
          </a:p>
          <a:p>
            <a:pPr marL="342900" indent="-342900">
              <a:spcBef>
                <a:spcPts val="1200"/>
              </a:spcBef>
              <a:buFont typeface="Arial" panose="020B0604020202020204" pitchFamily="34" charset="0"/>
              <a:buChar char="•"/>
              <a:defRPr/>
            </a:pPr>
            <a:r>
              <a:rPr lang="en-US" dirty="0"/>
              <a:t>Improves balance and stability.</a:t>
            </a:r>
          </a:p>
          <a:p>
            <a:pPr marL="342900" indent="-342900">
              <a:spcBef>
                <a:spcPts val="1200"/>
              </a:spcBef>
              <a:buFont typeface="Arial" panose="020B0604020202020204" pitchFamily="34" charset="0"/>
              <a:buChar char="•"/>
              <a:defRPr/>
            </a:pPr>
            <a:r>
              <a:rPr lang="en-US" dirty="0"/>
              <a:t>Reduces risks of falls and injuries, especially among older adults.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21</a:t>
            </a:fld>
            <a:endParaRPr lang="en-US"/>
          </a:p>
        </p:txBody>
      </p:sp>
    </p:spTree>
    <p:extLst>
      <p:ext uri="{BB962C8B-B14F-4D97-AF65-F5344CB8AC3E}">
        <p14:creationId xmlns:p14="http://schemas.microsoft.com/office/powerpoint/2010/main" val="1758525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0DC4-4164-47F1-A9D0-106F66890ECE}"/>
              </a:ext>
            </a:extLst>
          </p:cNvPr>
          <p:cNvSpPr>
            <a:spLocks noGrp="1"/>
          </p:cNvSpPr>
          <p:nvPr>
            <p:ph type="title"/>
          </p:nvPr>
        </p:nvSpPr>
        <p:spPr/>
        <p:txBody>
          <a:bodyPr/>
          <a:lstStyle/>
          <a:p>
            <a:r>
              <a:rPr lang="en-US" dirty="0"/>
              <a:t>Figure 10-4: Sample Fitness Plan</a:t>
            </a:r>
          </a:p>
        </p:txBody>
      </p:sp>
      <p:sp>
        <p:nvSpPr>
          <p:cNvPr id="3" name="Content Placeholder 2">
            <a:extLst>
              <a:ext uri="{FF2B5EF4-FFF2-40B4-BE49-F238E27FC236}">
                <a16:creationId xmlns:a16="http://schemas.microsoft.com/office/drawing/2014/main" id="{21F8A4E7-0326-47A2-84B1-770A1237BB2D}"/>
              </a:ext>
            </a:extLst>
          </p:cNvPr>
          <p:cNvSpPr>
            <a:spLocks noGrp="1"/>
          </p:cNvSpPr>
          <p:nvPr>
            <p:ph sz="quarter" idx="11"/>
          </p:nvPr>
        </p:nvSpPr>
        <p:spPr>
          <a:xfrm>
            <a:off x="359525" y="2302243"/>
            <a:ext cx="2685307" cy="2042556"/>
          </a:xfrm>
          <a:solidFill>
            <a:srgbClr val="FFE4C8"/>
          </a:solidFill>
        </p:spPr>
        <p:txBody>
          <a:bodyPr anchor="ctr"/>
          <a:lstStyle/>
          <a:p>
            <a:pPr>
              <a:spcBef>
                <a:spcPts val="1000"/>
              </a:spcBef>
              <a:spcAft>
                <a:spcPts val="0"/>
              </a:spcAft>
            </a:pPr>
            <a:r>
              <a:rPr lang="en-US" dirty="0"/>
              <a:t>Josie’s fitness plan incorporates aerobic, strength, and flexibility exercises.</a:t>
            </a:r>
            <a:endParaRPr lang="en-US" altLang="en-US" dirty="0"/>
          </a:p>
        </p:txBody>
      </p:sp>
      <p:pic>
        <p:nvPicPr>
          <p:cNvPr id="7" name="Picture 3" descr="Josie’s fitness plan.">
            <a:extLst>
              <a:ext uri="{FF2B5EF4-FFF2-40B4-BE49-F238E27FC236}">
                <a16:creationId xmlns:a16="http://schemas.microsoft.com/office/drawing/2014/main" id="{5CBF6167-F0F8-4D77-9972-00649B34CCAB}"/>
              </a:ext>
            </a:extLst>
          </p:cNvPr>
          <p:cNvPicPr>
            <a:picLocks noChangeAspect="1"/>
          </p:cNvPicPr>
          <p:nvPr/>
        </p:nvPicPr>
        <p:blipFill>
          <a:blip r:embed="rId3"/>
          <a:stretch>
            <a:fillRect/>
          </a:stretch>
        </p:blipFill>
        <p:spPr>
          <a:xfrm>
            <a:off x="3200399" y="1039286"/>
            <a:ext cx="5740068" cy="5120640"/>
          </a:xfrm>
          <a:prstGeom prst="rect">
            <a:avLst/>
          </a:prstGeom>
        </p:spPr>
      </p:pic>
      <p:sp>
        <p:nvSpPr>
          <p:cNvPr id="9" name="Text Placeholder 4">
            <a:extLst>
              <a:ext uri="{FF2B5EF4-FFF2-40B4-BE49-F238E27FC236}">
                <a16:creationId xmlns:a16="http://schemas.microsoft.com/office/drawing/2014/main" id="{6E65F99D-C091-4EBD-B18D-8B46A7F75086}"/>
              </a:ext>
            </a:extLst>
          </p:cNvPr>
          <p:cNvSpPr>
            <a:spLocks noGrp="1"/>
          </p:cNvSpPr>
          <p:nvPr>
            <p:ph type="body" sz="quarter" idx="39"/>
          </p:nvPr>
        </p:nvSpPr>
        <p:spPr>
          <a:xfrm>
            <a:off x="4835993" y="6166864"/>
            <a:ext cx="2468880" cy="182880"/>
          </a:xfrm>
        </p:spPr>
        <p:txBody>
          <a:bodyPr/>
          <a:lstStyle/>
          <a:p>
            <a:pPr algn="ctr"/>
            <a:r>
              <a:rPr lang="en-US" dirty="0">
                <a:solidFill>
                  <a:schemeClr val="tx1"/>
                </a:solidFill>
              </a:rPr>
              <a:t>John Lund/Sam </a:t>
            </a:r>
            <a:r>
              <a:rPr lang="en-US" dirty="0" err="1">
                <a:solidFill>
                  <a:schemeClr val="tx1"/>
                </a:solidFill>
              </a:rPr>
              <a:t>Diephuis</a:t>
            </a:r>
            <a:r>
              <a:rPr lang="en-US" dirty="0">
                <a:solidFill>
                  <a:schemeClr val="tx1"/>
                </a:solidFill>
              </a:rPr>
              <a:t>/Blend Images LLC</a:t>
            </a:r>
          </a:p>
        </p:txBody>
      </p:sp>
      <p:sp>
        <p:nvSpPr>
          <p:cNvPr id="5" name="Text Placeholder 5">
            <a:extLst>
              <a:ext uri="{FF2B5EF4-FFF2-40B4-BE49-F238E27FC236}">
                <a16:creationId xmlns:a16="http://schemas.microsoft.com/office/drawing/2014/main" id="{38677AA6-E5F3-4522-8889-B3B6213612CD}"/>
              </a:ext>
            </a:extLst>
          </p:cNvPr>
          <p:cNvSpPr>
            <a:spLocks noGrp="1"/>
          </p:cNvSpPr>
          <p:nvPr>
            <p:ph type="body" sz="quarter" idx="40"/>
          </p:nvPr>
        </p:nvSpPr>
        <p:spPr/>
        <p:txBody>
          <a:bodyPr/>
          <a:lstStyle/>
          <a:p>
            <a:r>
              <a:rPr lang="en-US" dirty="0">
                <a:hlinkClick r:id="rId4" action="ppaction://hlinksldjump"/>
              </a:rPr>
              <a:t>Access the text alternative for slide images</a:t>
            </a:r>
            <a:endParaRPr lang="en-US" dirty="0">
              <a:hlinkClick r:id="" action="ppaction://noaction"/>
            </a:endParaRPr>
          </a:p>
        </p:txBody>
      </p:sp>
      <p:sp>
        <p:nvSpPr>
          <p:cNvPr id="6" name="Slide Number Placeholder 6">
            <a:extLst>
              <a:ext uri="{FF2B5EF4-FFF2-40B4-BE49-F238E27FC236}">
                <a16:creationId xmlns:a16="http://schemas.microsoft.com/office/drawing/2014/main" id="{ADA112EB-D1A3-4175-97BA-DFDFFBAF9B41}"/>
              </a:ext>
            </a:extLst>
          </p:cNvPr>
          <p:cNvSpPr>
            <a:spLocks noGrp="1"/>
          </p:cNvSpPr>
          <p:nvPr>
            <p:ph type="sldNum" sz="quarter" idx="10"/>
          </p:nvPr>
        </p:nvSpPr>
        <p:spPr/>
        <p:txBody>
          <a:bodyPr/>
          <a:lstStyle/>
          <a:p>
            <a:fld id="{68151E55-6873-49E2-B8D5-2F265E6F1973}" type="slidenum">
              <a:rPr lang="en-US" smtClean="0"/>
              <a:pPr/>
              <a:t>22</a:t>
            </a:fld>
            <a:endParaRPr lang="en-US"/>
          </a:p>
        </p:txBody>
      </p:sp>
    </p:spTree>
    <p:extLst>
      <p:ext uri="{BB962C8B-B14F-4D97-AF65-F5344CB8AC3E}">
        <p14:creationId xmlns:p14="http://schemas.microsoft.com/office/powerpoint/2010/main" val="16677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Warm-Up and Cool-Down</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837098"/>
          </a:xfrm>
        </p:spPr>
        <p:txBody>
          <a:bodyPr/>
          <a:lstStyle/>
          <a:p>
            <a:pPr>
              <a:spcBef>
                <a:spcPts val="1000"/>
              </a:spcBef>
              <a:spcAft>
                <a:spcPts val="0"/>
              </a:spcAft>
            </a:pPr>
            <a:r>
              <a:rPr lang="en-US" altLang="en-US" dirty="0"/>
              <a:t>Plan for warm-up and cool-down periods as part of your exercise routine.</a:t>
            </a:r>
          </a:p>
        </p:txBody>
      </p:sp>
      <p:sp>
        <p:nvSpPr>
          <p:cNvPr id="4" name="Content Placeholder 3">
            <a:extLst>
              <a:ext uri="{FF2B5EF4-FFF2-40B4-BE49-F238E27FC236}">
                <a16:creationId xmlns:a16="http://schemas.microsoft.com/office/drawing/2014/main" id="{C80EADED-0F45-4668-896F-277622309EC8}"/>
              </a:ext>
            </a:extLst>
          </p:cNvPr>
          <p:cNvSpPr>
            <a:spLocks noGrp="1"/>
          </p:cNvSpPr>
          <p:nvPr>
            <p:ph sz="quarter" idx="15"/>
          </p:nvPr>
        </p:nvSpPr>
        <p:spPr>
          <a:xfrm>
            <a:off x="342900" y="2407107"/>
            <a:ext cx="4050970" cy="3843939"/>
          </a:xfrm>
        </p:spPr>
        <p:txBody>
          <a:bodyPr/>
          <a:lstStyle/>
          <a:p>
            <a:pPr>
              <a:spcBef>
                <a:spcPts val="600"/>
              </a:spcBef>
              <a:spcAft>
                <a:spcPts val="1200"/>
              </a:spcAft>
            </a:pPr>
            <a:r>
              <a:rPr lang="en-US" altLang="en-US" b="1" dirty="0"/>
              <a:t>Warm-up:</a:t>
            </a:r>
          </a:p>
          <a:p>
            <a:pPr marL="347472" lvl="1" indent="-347472">
              <a:spcBef>
                <a:spcPts val="600"/>
              </a:spcBef>
              <a:spcAft>
                <a:spcPts val="1200"/>
              </a:spcAft>
            </a:pPr>
            <a:r>
              <a:rPr lang="en-US" altLang="en-US" dirty="0"/>
              <a:t>Begin with 5 to 10 minutes of low-intensity walking, slow jogging.</a:t>
            </a:r>
          </a:p>
          <a:p>
            <a:pPr marL="347472" lvl="1" indent="-347472">
              <a:spcBef>
                <a:spcPts val="600"/>
              </a:spcBef>
              <a:spcAft>
                <a:spcPts val="1200"/>
              </a:spcAft>
            </a:pPr>
            <a:r>
              <a:rPr lang="en-US" altLang="en-US" dirty="0"/>
              <a:t>Increases range of motion and decreases the risk of injury.</a:t>
            </a:r>
            <a:endParaRPr lang="en-US" dirty="0"/>
          </a:p>
        </p:txBody>
      </p:sp>
      <p:sp>
        <p:nvSpPr>
          <p:cNvPr id="5" name="Content Placeholder 4">
            <a:extLst>
              <a:ext uri="{FF2B5EF4-FFF2-40B4-BE49-F238E27FC236}">
                <a16:creationId xmlns:a16="http://schemas.microsoft.com/office/drawing/2014/main" id="{C3A6F804-5148-4D12-A4E1-B9A2CF2D3037}"/>
              </a:ext>
            </a:extLst>
          </p:cNvPr>
          <p:cNvSpPr>
            <a:spLocks noGrp="1"/>
          </p:cNvSpPr>
          <p:nvPr>
            <p:ph sz="quarter" idx="17"/>
          </p:nvPr>
        </p:nvSpPr>
        <p:spPr>
          <a:xfrm>
            <a:off x="4750130" y="2407107"/>
            <a:ext cx="4050970" cy="3843939"/>
          </a:xfrm>
        </p:spPr>
        <p:txBody>
          <a:bodyPr/>
          <a:lstStyle/>
          <a:p>
            <a:pPr>
              <a:lnSpc>
                <a:spcPct val="80000"/>
              </a:lnSpc>
              <a:spcBef>
                <a:spcPts val="600"/>
              </a:spcBef>
              <a:spcAft>
                <a:spcPts val="600"/>
              </a:spcAft>
            </a:pPr>
            <a:r>
              <a:rPr lang="en-US" altLang="en-US" b="1" dirty="0"/>
              <a:t>Cool-down:</a:t>
            </a:r>
          </a:p>
          <a:p>
            <a:pPr marL="347472" lvl="1" indent="-347472">
              <a:spcBef>
                <a:spcPts val="600"/>
              </a:spcBef>
              <a:spcAft>
                <a:spcPts val="1200"/>
              </a:spcAft>
            </a:pPr>
            <a:r>
              <a:rPr lang="en-US" altLang="en-US" dirty="0"/>
              <a:t>5 to 10 minutes low-intensity activity.</a:t>
            </a:r>
          </a:p>
          <a:p>
            <a:pPr marL="347472" lvl="1" indent="-347472">
              <a:spcBef>
                <a:spcPts val="600"/>
              </a:spcBef>
              <a:spcAft>
                <a:spcPts val="1200"/>
              </a:spcAft>
            </a:pPr>
            <a:r>
              <a:rPr lang="en-US" altLang="en-US" dirty="0"/>
              <a:t>Then 5 to 10 minutes stretching.</a:t>
            </a:r>
          </a:p>
          <a:p>
            <a:pPr marL="347472" lvl="1" indent="-347472">
              <a:spcBef>
                <a:spcPts val="600"/>
              </a:spcBef>
              <a:spcAft>
                <a:spcPts val="1200"/>
              </a:spcAft>
            </a:pPr>
            <a:r>
              <a:rPr lang="en-US" altLang="en-US" dirty="0"/>
              <a:t>Reduces dizziness or light-headedness.</a:t>
            </a:r>
            <a:endParaRPr lang="en-US" dirty="0"/>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23</a:t>
            </a:fld>
            <a:endParaRPr lang="en-US"/>
          </a:p>
        </p:txBody>
      </p:sp>
    </p:spTree>
    <p:extLst>
      <p:ext uri="{BB962C8B-B14F-4D97-AF65-F5344CB8AC3E}">
        <p14:creationId xmlns:p14="http://schemas.microsoft.com/office/powerpoint/2010/main" val="2292121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Stick With It!</a:t>
            </a:r>
            <a:endParaRPr lang="en-US" sz="1200" dirty="0">
              <a:solidFill>
                <a:schemeClr val="tx1"/>
              </a:solidFill>
            </a:endParaRPr>
          </a:p>
        </p:txBody>
      </p:sp>
      <p:sp>
        <p:nvSpPr>
          <p:cNvPr id="13" name="Content Placeholder 2">
            <a:extLst>
              <a:ext uri="{FF2B5EF4-FFF2-40B4-BE49-F238E27FC236}">
                <a16:creationId xmlns:a16="http://schemas.microsoft.com/office/drawing/2014/main" id="{392ECA60-0EAE-41AF-9DBB-50FD05DDAFBE}"/>
              </a:ext>
            </a:extLst>
          </p:cNvPr>
          <p:cNvSpPr>
            <a:spLocks noGrp="1"/>
          </p:cNvSpPr>
          <p:nvPr>
            <p:ph sz="quarter" idx="11"/>
          </p:nvPr>
        </p:nvSpPr>
        <p:spPr>
          <a:xfrm>
            <a:off x="342900" y="1276710"/>
            <a:ext cx="4114800" cy="4974336"/>
          </a:xfrm>
        </p:spPr>
        <p:txBody>
          <a:bodyPr/>
          <a:lstStyle/>
          <a:p>
            <a:pPr>
              <a:spcBef>
                <a:spcPts val="600"/>
              </a:spcBef>
              <a:spcAft>
                <a:spcPts val="600"/>
              </a:spcAft>
            </a:pPr>
            <a:r>
              <a:rPr lang="en-US" sz="2000" dirty="0"/>
              <a:t>Maintaining a physical activity program is the hardest part! </a:t>
            </a:r>
          </a:p>
          <a:p>
            <a:pPr>
              <a:spcBef>
                <a:spcPts val="600"/>
              </a:spcBef>
              <a:spcAft>
                <a:spcPts val="600"/>
              </a:spcAft>
            </a:pPr>
            <a:r>
              <a:rPr lang="en-US" sz="2000" dirty="0"/>
              <a:t>To stick with a fitness program, experts recommend to:</a:t>
            </a:r>
          </a:p>
          <a:p>
            <a:pPr marL="347472" indent="-347472">
              <a:spcBef>
                <a:spcPts val="600"/>
              </a:spcBef>
              <a:spcAft>
                <a:spcPts val="600"/>
              </a:spcAft>
              <a:buFont typeface="Arial" panose="020B0604020202020204" pitchFamily="34" charset="0"/>
              <a:buChar char="•"/>
            </a:pPr>
            <a:r>
              <a:rPr lang="en-US" sz="2000" dirty="0"/>
              <a:t>Start slowly.</a:t>
            </a:r>
          </a:p>
          <a:p>
            <a:pPr marL="347472" indent="-347472">
              <a:spcBef>
                <a:spcPts val="600"/>
              </a:spcBef>
              <a:spcAft>
                <a:spcPts val="600"/>
              </a:spcAft>
              <a:buFont typeface="Arial" panose="020B0604020202020204" pitchFamily="34" charset="0"/>
              <a:buChar char="•"/>
            </a:pPr>
            <a:r>
              <a:rPr lang="en-US" sz="2000" dirty="0"/>
              <a:t>Vary your activities.</a:t>
            </a:r>
          </a:p>
          <a:p>
            <a:pPr marL="347472" indent="-347472">
              <a:spcBef>
                <a:spcPts val="600"/>
              </a:spcBef>
              <a:spcAft>
                <a:spcPts val="600"/>
              </a:spcAft>
              <a:buFont typeface="Arial" panose="020B0604020202020204" pitchFamily="34" charset="0"/>
              <a:buChar char="•"/>
            </a:pPr>
            <a:r>
              <a:rPr lang="en-US" sz="2000" dirty="0"/>
              <a:t>Include friends and family members.</a:t>
            </a:r>
          </a:p>
          <a:p>
            <a:pPr marL="347472" indent="-347472">
              <a:spcBef>
                <a:spcPts val="600"/>
              </a:spcBef>
              <a:spcAft>
                <a:spcPts val="600"/>
              </a:spcAft>
              <a:buFont typeface="Arial" panose="020B0604020202020204" pitchFamily="34" charset="0"/>
              <a:buChar char="•"/>
            </a:pPr>
            <a:r>
              <a:rPr lang="en-US" sz="2000" dirty="0"/>
              <a:t>Frequently revisit both short- and long-term goals.</a:t>
            </a:r>
          </a:p>
          <a:p>
            <a:pPr marL="347472" indent="-347472">
              <a:spcBef>
                <a:spcPts val="600"/>
              </a:spcBef>
              <a:spcAft>
                <a:spcPts val="600"/>
              </a:spcAft>
              <a:buFont typeface="Arial" panose="020B0604020202020204" pitchFamily="34" charset="0"/>
              <a:buChar char="•"/>
            </a:pPr>
            <a:r>
              <a:rPr lang="en-US" sz="2000" dirty="0"/>
              <a:t>Set aside a specific time each day for movement.</a:t>
            </a:r>
          </a:p>
        </p:txBody>
      </p:sp>
      <p:sp>
        <p:nvSpPr>
          <p:cNvPr id="14" name="Content Placeholder 3">
            <a:extLst>
              <a:ext uri="{FF2B5EF4-FFF2-40B4-BE49-F238E27FC236}">
                <a16:creationId xmlns:a16="http://schemas.microsoft.com/office/drawing/2014/main" id="{10046A27-B9EA-4B56-8F6A-326D030DA629}"/>
              </a:ext>
            </a:extLst>
          </p:cNvPr>
          <p:cNvSpPr>
            <a:spLocks noGrp="1"/>
          </p:cNvSpPr>
          <p:nvPr>
            <p:ph sz="quarter" idx="15"/>
          </p:nvPr>
        </p:nvSpPr>
        <p:spPr>
          <a:xfrm>
            <a:off x="4686300" y="1122411"/>
            <a:ext cx="4114800" cy="1763293"/>
          </a:xfrm>
        </p:spPr>
        <p:txBody>
          <a:bodyPr/>
          <a:lstStyle/>
          <a:p>
            <a:pPr marL="347472" indent="-347472">
              <a:spcBef>
                <a:spcPts val="600"/>
              </a:spcBef>
              <a:spcAft>
                <a:spcPts val="600"/>
              </a:spcAft>
              <a:buFont typeface="Arial" panose="020B0604020202020204" pitchFamily="34" charset="0"/>
              <a:buChar char="•"/>
            </a:pPr>
            <a:r>
              <a:rPr lang="en-US" sz="2000" dirty="0"/>
              <a:t>Reward yourself when achieving goals.</a:t>
            </a:r>
          </a:p>
          <a:p>
            <a:pPr marL="347472" indent="-347472">
              <a:spcBef>
                <a:spcPts val="600"/>
              </a:spcBef>
              <a:spcAft>
                <a:spcPts val="600"/>
              </a:spcAft>
              <a:buFont typeface="Arial" panose="020B0604020202020204" pitchFamily="34" charset="0"/>
              <a:buChar char="•"/>
            </a:pPr>
            <a:r>
              <a:rPr lang="en-US" sz="2000" dirty="0"/>
              <a:t>Forget occasional setbacks; focus on the long-term benefits to your health.</a:t>
            </a:r>
            <a:endParaRPr lang="en-US" altLang="en-US" sz="2000" dirty="0"/>
          </a:p>
        </p:txBody>
      </p:sp>
      <p:pic>
        <p:nvPicPr>
          <p:cNvPr id="18" name="Picture 4" descr="A highly obese woman and young boy are walking.">
            <a:extLst>
              <a:ext uri="{FF2B5EF4-FFF2-40B4-BE49-F238E27FC236}">
                <a16:creationId xmlns:a16="http://schemas.microsoft.com/office/drawing/2014/main" id="{7D59E34A-55C4-414D-8FE9-DE621BF19460}"/>
              </a:ext>
            </a:extLst>
          </p:cNvPr>
          <p:cNvPicPr>
            <a:picLocks noChangeAspect="1"/>
          </p:cNvPicPr>
          <p:nvPr/>
        </p:nvPicPr>
        <p:blipFill>
          <a:blip r:embed="rId3"/>
          <a:stretch>
            <a:fillRect/>
          </a:stretch>
        </p:blipFill>
        <p:spPr>
          <a:xfrm>
            <a:off x="5707380" y="2891216"/>
            <a:ext cx="2255520" cy="3383280"/>
          </a:xfrm>
          <a:prstGeom prst="rect">
            <a:avLst/>
          </a:prstGeom>
        </p:spPr>
      </p:pic>
      <p:sp>
        <p:nvSpPr>
          <p:cNvPr id="15" name="Text Placeholder 5">
            <a:extLst>
              <a:ext uri="{FF2B5EF4-FFF2-40B4-BE49-F238E27FC236}">
                <a16:creationId xmlns:a16="http://schemas.microsoft.com/office/drawing/2014/main" id="{5BF36AF1-1F5C-46A3-B754-51ABA54A746A}"/>
              </a:ext>
            </a:extLst>
          </p:cNvPr>
          <p:cNvSpPr>
            <a:spLocks noGrp="1"/>
          </p:cNvSpPr>
          <p:nvPr>
            <p:ph type="body" sz="quarter" idx="39"/>
          </p:nvPr>
        </p:nvSpPr>
        <p:spPr>
          <a:xfrm>
            <a:off x="5920740" y="6295745"/>
            <a:ext cx="1828800" cy="182880"/>
          </a:xfrm>
        </p:spPr>
        <p:txBody>
          <a:bodyPr/>
          <a:lstStyle/>
          <a:p>
            <a:pPr algn="ctr"/>
            <a:r>
              <a:rPr lang="en-US" dirty="0">
                <a:solidFill>
                  <a:schemeClr val="tx1"/>
                </a:solidFill>
              </a:rPr>
              <a:t>Ariel </a:t>
            </a:r>
            <a:r>
              <a:rPr lang="en-US" dirty="0" err="1">
                <a:solidFill>
                  <a:schemeClr val="tx1"/>
                </a:solidFill>
              </a:rPr>
              <a:t>Skelley</a:t>
            </a:r>
            <a:r>
              <a:rPr lang="en-US" dirty="0">
                <a:solidFill>
                  <a:schemeClr val="tx1"/>
                </a:solidFill>
              </a:rPr>
              <a:t>/Getty Images</a:t>
            </a: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24</a:t>
            </a:fld>
            <a:endParaRPr lang="en-US"/>
          </a:p>
        </p:txBody>
      </p:sp>
    </p:spTree>
    <p:extLst>
      <p:ext uri="{BB962C8B-B14F-4D97-AF65-F5344CB8AC3E}">
        <p14:creationId xmlns:p14="http://schemas.microsoft.com/office/powerpoint/2010/main" val="1469724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Section 10.3: Energy Sources for Active Muscles—Concepts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marL="457200" indent="-457200">
              <a:spcBef>
                <a:spcPts val="600"/>
              </a:spcBef>
              <a:spcAft>
                <a:spcPts val="1200"/>
              </a:spcAft>
              <a:buFont typeface="+mj-lt"/>
              <a:buAutoNum type="arabicPeriod"/>
            </a:pPr>
            <a:r>
              <a:rPr lang="en-US" altLang="en-US" dirty="0"/>
              <a:t>Describe a process used to resupply ATP during a short, intense burst of activity, such as a 100-meter running sprint.</a:t>
            </a:r>
          </a:p>
          <a:p>
            <a:pPr marL="457200" indent="-457200">
              <a:spcBef>
                <a:spcPts val="600"/>
              </a:spcBef>
              <a:spcAft>
                <a:spcPts val="1200"/>
              </a:spcAft>
              <a:buFont typeface="+mj-lt"/>
              <a:buAutoNum type="arabicPeriod"/>
            </a:pPr>
            <a:r>
              <a:rPr lang="en-US" altLang="en-US" dirty="0"/>
              <a:t>How does the ATP yield of anaerobic breakdown of glucose compare to that of aerobic breakdown of glucose?</a:t>
            </a:r>
          </a:p>
          <a:p>
            <a:pPr marL="457200" indent="-457200">
              <a:spcBef>
                <a:spcPts val="600"/>
              </a:spcBef>
              <a:spcAft>
                <a:spcPts val="1200"/>
              </a:spcAft>
              <a:buFont typeface="+mj-lt"/>
              <a:buAutoNum type="arabicPeriod"/>
            </a:pPr>
            <a:r>
              <a:rPr lang="en-US" altLang="en-US" dirty="0"/>
              <a:t>Why is fat a useful source of energy during exercise? Name three types of activity during which fat supplies 50% or more of fuel.</a:t>
            </a:r>
          </a:p>
          <a:p>
            <a:pPr marL="457200" indent="-457200">
              <a:spcBef>
                <a:spcPts val="600"/>
              </a:spcBef>
              <a:spcAft>
                <a:spcPts val="1200"/>
              </a:spcAft>
              <a:buFont typeface="+mj-lt"/>
              <a:buAutoNum type="arabicPeriod"/>
            </a:pPr>
            <a:r>
              <a:rPr lang="en-US" altLang="en-US" dirty="0"/>
              <a:t>Is protein a useful source of energy during exercise? Why or why not?</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25</a:t>
            </a:fld>
            <a:endParaRPr lang="en-US"/>
          </a:p>
        </p:txBody>
      </p:sp>
    </p:spTree>
    <p:extLst>
      <p:ext uri="{BB962C8B-B14F-4D97-AF65-F5344CB8AC3E}">
        <p14:creationId xmlns:p14="http://schemas.microsoft.com/office/powerpoint/2010/main" val="437456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Energy Sources for Active Muscles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1200"/>
              </a:spcBef>
              <a:spcAft>
                <a:spcPts val="1800"/>
              </a:spcAft>
            </a:pPr>
            <a:r>
              <a:rPr lang="en-US" altLang="en-US" dirty="0">
                <a:latin typeface="+mj-lt"/>
              </a:rPr>
              <a:t>Body converts food energy to adenosine triphosphate (ATP).</a:t>
            </a:r>
          </a:p>
          <a:p>
            <a:pPr marL="342900" lvl="1">
              <a:spcBef>
                <a:spcPts val="1200"/>
              </a:spcBef>
              <a:spcAft>
                <a:spcPts val="1200"/>
              </a:spcAft>
            </a:pPr>
            <a:r>
              <a:rPr lang="en-US" altLang="en-US" dirty="0">
                <a:latin typeface="+mj-lt"/>
              </a:rPr>
              <a:t>Main energy currency for cells.</a:t>
            </a:r>
          </a:p>
          <a:p>
            <a:pPr marL="342900" lvl="1">
              <a:spcBef>
                <a:spcPts val="1200"/>
              </a:spcBef>
              <a:spcAft>
                <a:spcPts val="1200"/>
              </a:spcAft>
            </a:pPr>
            <a:r>
              <a:rPr lang="en-US" altLang="en-US" dirty="0">
                <a:latin typeface="+mj-lt"/>
              </a:rPr>
              <a:t>Chemical energy, high energy bonds.</a:t>
            </a:r>
          </a:p>
          <a:p>
            <a:pPr marL="342900" lvl="1">
              <a:spcBef>
                <a:spcPts val="1200"/>
              </a:spcBef>
              <a:spcAft>
                <a:spcPts val="1200"/>
              </a:spcAft>
            </a:pPr>
            <a:r>
              <a:rPr lang="en-US" altLang="en-US" dirty="0">
                <a:latin typeface="+mj-lt"/>
              </a:rPr>
              <a:t>Used by cells for muscle contractions, ion pumping, and enzyme activity.</a:t>
            </a:r>
          </a:p>
          <a:p>
            <a:pPr marL="342900" lvl="1">
              <a:spcBef>
                <a:spcPts val="1200"/>
              </a:spcBef>
              <a:spcAft>
                <a:spcPts val="1200"/>
              </a:spcAft>
            </a:pPr>
            <a:r>
              <a:rPr lang="en-US" altLang="en-US" dirty="0">
                <a:latin typeface="+mj-lt"/>
              </a:rPr>
              <a:t>Only small amount is stored in resting cells.</a:t>
            </a:r>
          </a:p>
          <a:p>
            <a:pPr marL="640080" lvl="4" indent="-283464">
              <a:spcBef>
                <a:spcPts val="1200"/>
              </a:spcBef>
              <a:spcAft>
                <a:spcPts val="1200"/>
              </a:spcAft>
            </a:pPr>
            <a:r>
              <a:rPr lang="en-US" altLang="en-US" sz="2000" dirty="0">
                <a:latin typeface="+mj-lt"/>
                <a:cs typeface="Calibri" panose="020F0502020204030204" pitchFamily="34" charset="0"/>
              </a:rPr>
              <a:t>2 to 4 seconds worth of work.</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26</a:t>
            </a:fld>
            <a:endParaRPr lang="en-US"/>
          </a:p>
        </p:txBody>
      </p:sp>
    </p:spTree>
    <p:extLst>
      <p:ext uri="{BB962C8B-B14F-4D97-AF65-F5344CB8AC3E}">
        <p14:creationId xmlns:p14="http://schemas.microsoft.com/office/powerpoint/2010/main" val="106874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Anaerobic Metabolism</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5965"/>
          </a:xfrm>
        </p:spPr>
        <p:txBody>
          <a:bodyPr/>
          <a:lstStyle/>
          <a:p>
            <a:pPr>
              <a:spcBef>
                <a:spcPts val="600"/>
              </a:spcBef>
              <a:spcAft>
                <a:spcPts val="1200"/>
              </a:spcAft>
            </a:pPr>
            <a:r>
              <a:rPr lang="en-US" altLang="en-US" dirty="0"/>
              <a:t>Supplies energy for short bursts of intense activity.</a:t>
            </a:r>
          </a:p>
          <a:p>
            <a:pPr>
              <a:spcBef>
                <a:spcPts val="600"/>
              </a:spcBef>
              <a:spcAft>
                <a:spcPts val="1200"/>
              </a:spcAft>
            </a:pPr>
            <a:r>
              <a:rPr lang="en-US" altLang="en-US" b="1" dirty="0">
                <a:cs typeface="Arial" pitchFamily="34" charset="0"/>
              </a:rPr>
              <a:t>Stored ATP: </a:t>
            </a:r>
          </a:p>
          <a:p>
            <a:pPr marL="347472" indent="-347472">
              <a:spcBef>
                <a:spcPts val="600"/>
              </a:spcBef>
              <a:spcAft>
                <a:spcPts val="1200"/>
              </a:spcAft>
              <a:buFont typeface="Arial" panose="020B0604020202020204" pitchFamily="34" charset="0"/>
              <a:buChar char="•"/>
            </a:pPr>
            <a:r>
              <a:rPr lang="en-US" altLang="en-US" dirty="0">
                <a:cs typeface="Arial" pitchFamily="34" charset="0"/>
              </a:rPr>
              <a:t>Cells must constantly and repeatedly use and then reform ATP, using a variety of energy sources.</a:t>
            </a:r>
          </a:p>
          <a:p>
            <a:pPr>
              <a:spcBef>
                <a:spcPts val="600"/>
              </a:spcBef>
              <a:spcAft>
                <a:spcPts val="1200"/>
              </a:spcAft>
            </a:pPr>
            <a:r>
              <a:rPr lang="en-US" altLang="en-US" b="1" dirty="0">
                <a:cs typeface="Arial" pitchFamily="34" charset="0"/>
              </a:rPr>
              <a:t>Phosphocreatine (</a:t>
            </a:r>
            <a:r>
              <a:rPr lang="en-US" altLang="en-US" b="1" dirty="0" err="1">
                <a:cs typeface="Arial" pitchFamily="34" charset="0"/>
              </a:rPr>
              <a:t>PCr</a:t>
            </a:r>
            <a:r>
              <a:rPr lang="en-US" altLang="en-US" b="1" dirty="0">
                <a:cs typeface="Arial" pitchFamily="34" charset="0"/>
              </a:rPr>
              <a:t>): </a:t>
            </a:r>
          </a:p>
          <a:p>
            <a:pPr marL="347472" indent="-347472">
              <a:spcBef>
                <a:spcPts val="600"/>
              </a:spcBef>
              <a:spcAft>
                <a:spcPts val="1200"/>
              </a:spcAft>
              <a:buFont typeface="Arial" panose="020B0604020202020204" pitchFamily="34" charset="0"/>
              <a:buChar char="•"/>
            </a:pPr>
            <a:r>
              <a:rPr lang="en-US" altLang="en-US" dirty="0">
                <a:cs typeface="Arial" pitchFamily="34" charset="0"/>
              </a:rPr>
              <a:t>Used to resupply ATP.</a:t>
            </a:r>
          </a:p>
          <a:p>
            <a:pPr>
              <a:spcBef>
                <a:spcPts val="600"/>
              </a:spcBef>
              <a:spcAft>
                <a:spcPts val="1200"/>
              </a:spcAft>
              <a:defRPr/>
            </a:pPr>
            <a:r>
              <a:rPr lang="en-US" altLang="en-US" b="1" dirty="0">
                <a:cs typeface="Arial" pitchFamily="34" charset="0"/>
              </a:rPr>
              <a:t>Anaerobic glucose breakdown: </a:t>
            </a:r>
          </a:p>
          <a:p>
            <a:pPr marL="347472" indent="-347472">
              <a:spcBef>
                <a:spcPts val="600"/>
              </a:spcBef>
              <a:spcAft>
                <a:spcPts val="1200"/>
              </a:spcAft>
              <a:buFont typeface="Arial" panose="020B0604020202020204" pitchFamily="34" charset="0"/>
              <a:buChar char="•"/>
              <a:defRPr/>
            </a:pPr>
            <a:r>
              <a:rPr lang="en-US" altLang="en-US" dirty="0">
                <a:cs typeface="Arial" pitchFamily="34" charset="0"/>
              </a:rPr>
              <a:t>During i</a:t>
            </a:r>
            <a:r>
              <a:rPr lang="en-US" dirty="0">
                <a:cs typeface="Arial" pitchFamily="34" charset="0"/>
              </a:rPr>
              <a:t>ntense physical activity such as sprinting.</a:t>
            </a:r>
          </a:p>
          <a:p>
            <a:pPr marL="347472" indent="-347472">
              <a:spcBef>
                <a:spcPts val="600"/>
              </a:spcBef>
              <a:spcAft>
                <a:spcPts val="1200"/>
              </a:spcAft>
              <a:buFont typeface="Arial" panose="020B0604020202020204" pitchFamily="34" charset="0"/>
              <a:buChar char="•"/>
              <a:defRPr/>
            </a:pPr>
            <a:r>
              <a:rPr lang="en-US" dirty="0">
                <a:cs typeface="Arial" pitchFamily="34" charset="0"/>
              </a:rPr>
              <a:t>When oxygen supply to muscles is limited. </a:t>
            </a:r>
            <a:endParaRPr lang="en-US" altLang="en-US" dirty="0">
              <a:cs typeface="Arial" pitchFamily="34"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27</a:t>
            </a:fld>
            <a:endParaRPr lang="en-US"/>
          </a:p>
        </p:txBody>
      </p:sp>
    </p:spTree>
    <p:extLst>
      <p:ext uri="{BB962C8B-B14F-4D97-AF65-F5344CB8AC3E}">
        <p14:creationId xmlns:p14="http://schemas.microsoft.com/office/powerpoint/2010/main" val="861029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0DC4-4164-47F1-A9D0-106F66890ECE}"/>
              </a:ext>
            </a:extLst>
          </p:cNvPr>
          <p:cNvSpPr>
            <a:spLocks noGrp="1"/>
          </p:cNvSpPr>
          <p:nvPr>
            <p:ph type="title"/>
          </p:nvPr>
        </p:nvSpPr>
        <p:spPr/>
        <p:txBody>
          <a:bodyPr/>
          <a:lstStyle/>
          <a:p>
            <a:r>
              <a:rPr lang="en-US" dirty="0"/>
              <a:t>Figure 10-5: Food Energy Is Stored in ATP</a:t>
            </a:r>
          </a:p>
        </p:txBody>
      </p:sp>
      <p:pic>
        <p:nvPicPr>
          <p:cNvPr id="7" name="Picture 2" descr="An interconversion of A T P and A D P.">
            <a:extLst>
              <a:ext uri="{FF2B5EF4-FFF2-40B4-BE49-F238E27FC236}">
                <a16:creationId xmlns:a16="http://schemas.microsoft.com/office/drawing/2014/main" id="{5CBF6167-F0F8-4D77-9972-00649B34CCAB}"/>
              </a:ext>
            </a:extLst>
          </p:cNvPr>
          <p:cNvPicPr>
            <a:picLocks noChangeAspect="1"/>
          </p:cNvPicPr>
          <p:nvPr/>
        </p:nvPicPr>
        <p:blipFill>
          <a:blip r:embed="rId3"/>
          <a:stretch>
            <a:fillRect/>
          </a:stretch>
        </p:blipFill>
        <p:spPr>
          <a:xfrm>
            <a:off x="1067964" y="1097998"/>
            <a:ext cx="7227075" cy="3017520"/>
          </a:xfrm>
          <a:prstGeom prst="rect">
            <a:avLst/>
          </a:prstGeom>
        </p:spPr>
      </p:pic>
      <p:sp>
        <p:nvSpPr>
          <p:cNvPr id="8" name="Content Placeholder 3">
            <a:extLst>
              <a:ext uri="{FF2B5EF4-FFF2-40B4-BE49-F238E27FC236}">
                <a16:creationId xmlns:a16="http://schemas.microsoft.com/office/drawing/2014/main" id="{3A64C940-5449-425B-852F-06807721D756}"/>
              </a:ext>
            </a:extLst>
          </p:cNvPr>
          <p:cNvSpPr>
            <a:spLocks noGrp="1"/>
          </p:cNvSpPr>
          <p:nvPr>
            <p:ph sz="quarter" idx="11"/>
          </p:nvPr>
        </p:nvSpPr>
        <p:spPr>
          <a:xfrm>
            <a:off x="342900" y="4078162"/>
            <a:ext cx="8458200" cy="2172884"/>
          </a:xfrm>
        </p:spPr>
        <p:txBody>
          <a:bodyPr/>
          <a:lstStyle/>
          <a:p>
            <a:pPr marL="342900" indent="-342900">
              <a:spcBef>
                <a:spcPts val="600"/>
              </a:spcBef>
              <a:spcAft>
                <a:spcPts val="100"/>
              </a:spcAft>
              <a:buFont typeface="Arial" panose="020B0604020202020204" pitchFamily="34" charset="0"/>
              <a:buChar char="•"/>
            </a:pPr>
            <a:r>
              <a:rPr lang="en-US" altLang="en-US" sz="2000" dirty="0"/>
              <a:t>Cells convert food energy (from carbohydrates, fat, protein, or alcohol) to adenosine triphosphate (ATP).</a:t>
            </a:r>
          </a:p>
          <a:p>
            <a:pPr marL="342900" indent="-342900">
              <a:spcBef>
                <a:spcPts val="600"/>
              </a:spcBef>
              <a:spcAft>
                <a:spcPts val="100"/>
              </a:spcAft>
              <a:buFont typeface="Arial" panose="020B0604020202020204" pitchFamily="34" charset="0"/>
              <a:buChar char="•"/>
            </a:pPr>
            <a:r>
              <a:rPr lang="en-US" altLang="en-US" sz="2000" dirty="0"/>
              <a:t>Energy stored in chemical bonds between phosphate molecules.</a:t>
            </a:r>
          </a:p>
          <a:p>
            <a:pPr marL="342900" indent="-342900">
              <a:spcBef>
                <a:spcPts val="600"/>
              </a:spcBef>
              <a:spcAft>
                <a:spcPts val="100"/>
              </a:spcAft>
              <a:buFont typeface="Arial" panose="020B0604020202020204" pitchFamily="34" charset="0"/>
              <a:buChar char="•"/>
            </a:pPr>
            <a:r>
              <a:rPr lang="en-US" altLang="en-US" sz="2000" dirty="0"/>
              <a:t>Breakdown of phosphate bonds releases energy to perform cell functions.</a:t>
            </a:r>
          </a:p>
          <a:p>
            <a:pPr marL="342900" indent="-342900">
              <a:spcBef>
                <a:spcPts val="600"/>
              </a:spcBef>
              <a:spcAft>
                <a:spcPts val="100"/>
              </a:spcAft>
              <a:buFont typeface="Arial" panose="020B0604020202020204" pitchFamily="34" charset="0"/>
              <a:buChar char="•"/>
            </a:pPr>
            <a:r>
              <a:rPr lang="en-US" sz="2000" dirty="0"/>
              <a:t>Product of the breakdown of ATP is adenosine diphosphate (ADP).</a:t>
            </a:r>
          </a:p>
        </p:txBody>
      </p:sp>
      <p:sp>
        <p:nvSpPr>
          <p:cNvPr id="5" name="Text Placeholder 4">
            <a:extLst>
              <a:ext uri="{FF2B5EF4-FFF2-40B4-BE49-F238E27FC236}">
                <a16:creationId xmlns:a16="http://schemas.microsoft.com/office/drawing/2014/main" id="{38677AA6-E5F3-4522-8889-B3B6213612CD}"/>
              </a:ext>
            </a:extLst>
          </p:cNvPr>
          <p:cNvSpPr>
            <a:spLocks noGrp="1"/>
          </p:cNvSpPr>
          <p:nvPr>
            <p:ph type="body" sz="quarter" idx="40"/>
          </p:nvPr>
        </p:nvSpPr>
        <p:spPr/>
        <p:txBody>
          <a:bodyPr/>
          <a:lstStyle/>
          <a:p>
            <a:r>
              <a:rPr lang="en-US" dirty="0">
                <a:hlinkClick r:id="rId4" action="ppaction://hlinksldjump"/>
              </a:rPr>
              <a:t>Access the text alternative for slide images</a:t>
            </a:r>
            <a:endParaRPr lang="en-US" dirty="0">
              <a:hlinkClick r:id="" action="ppaction://noaction"/>
            </a:endParaRPr>
          </a:p>
        </p:txBody>
      </p:sp>
      <p:sp>
        <p:nvSpPr>
          <p:cNvPr id="6" name="Slide Number Placeholder 5">
            <a:extLst>
              <a:ext uri="{FF2B5EF4-FFF2-40B4-BE49-F238E27FC236}">
                <a16:creationId xmlns:a16="http://schemas.microsoft.com/office/drawing/2014/main" id="{ADA112EB-D1A3-4175-97BA-DFDFFBAF9B41}"/>
              </a:ext>
            </a:extLst>
          </p:cNvPr>
          <p:cNvSpPr>
            <a:spLocks noGrp="1"/>
          </p:cNvSpPr>
          <p:nvPr>
            <p:ph type="sldNum" sz="quarter" idx="10"/>
          </p:nvPr>
        </p:nvSpPr>
        <p:spPr/>
        <p:txBody>
          <a:bodyPr/>
          <a:lstStyle/>
          <a:p>
            <a:fld id="{68151E55-6873-49E2-B8D5-2F265E6F1973}" type="slidenum">
              <a:rPr lang="en-US" smtClean="0"/>
              <a:pPr/>
              <a:t>28</a:t>
            </a:fld>
            <a:endParaRPr lang="en-US"/>
          </a:p>
        </p:txBody>
      </p:sp>
    </p:spTree>
    <p:extLst>
      <p:ext uri="{BB962C8B-B14F-4D97-AF65-F5344CB8AC3E}">
        <p14:creationId xmlns:p14="http://schemas.microsoft.com/office/powerpoint/2010/main" val="1439683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Figure 10-6: Phosphocreatine (</a:t>
            </a:r>
            <a:r>
              <a:rPr lang="en-US" altLang="en-US" dirty="0" err="1">
                <a:solidFill>
                  <a:schemeClr val="tx1"/>
                </a:solidFill>
              </a:rPr>
              <a:t>PCr</a:t>
            </a:r>
            <a:r>
              <a:rPr lang="en-US" altLang="en-US" dirty="0">
                <a:solidFill>
                  <a:schemeClr val="tx1"/>
                </a:solidFill>
              </a:rPr>
              <a:t>)</a:t>
            </a:r>
            <a:endParaRPr lang="en-US" sz="1200" dirty="0">
              <a:solidFill>
                <a:schemeClr val="tx1"/>
              </a:solidFill>
            </a:endParaRPr>
          </a:p>
        </p:txBody>
      </p:sp>
      <p:sp>
        <p:nvSpPr>
          <p:cNvPr id="13" name="Content Placeholder 2">
            <a:extLst>
              <a:ext uri="{FF2B5EF4-FFF2-40B4-BE49-F238E27FC236}">
                <a16:creationId xmlns:a16="http://schemas.microsoft.com/office/drawing/2014/main" id="{392ECA60-0EAE-41AF-9DBB-50FD05DDAFBE}"/>
              </a:ext>
            </a:extLst>
          </p:cNvPr>
          <p:cNvSpPr>
            <a:spLocks noGrp="1"/>
          </p:cNvSpPr>
          <p:nvPr>
            <p:ph sz="quarter" idx="11"/>
          </p:nvPr>
        </p:nvSpPr>
        <p:spPr>
          <a:xfrm>
            <a:off x="342900" y="1276710"/>
            <a:ext cx="4229100" cy="4974336"/>
          </a:xfrm>
        </p:spPr>
        <p:txBody>
          <a:bodyPr/>
          <a:lstStyle/>
          <a:p>
            <a:pPr marL="342900" indent="-342900">
              <a:spcBef>
                <a:spcPts val="600"/>
              </a:spcBef>
              <a:spcAft>
                <a:spcPts val="0"/>
              </a:spcAft>
              <a:buFont typeface="Arial" panose="020B0604020202020204" pitchFamily="34" charset="0"/>
              <a:buChar char="•"/>
              <a:defRPr/>
            </a:pPr>
            <a:r>
              <a:rPr lang="en-US" altLang="en-US" sz="2200" dirty="0"/>
              <a:t>High-energy compound.</a:t>
            </a:r>
          </a:p>
          <a:p>
            <a:pPr marL="342900" indent="-342900">
              <a:spcBef>
                <a:spcPts val="600"/>
              </a:spcBef>
              <a:spcAft>
                <a:spcPts val="0"/>
              </a:spcAft>
              <a:buFont typeface="Arial" panose="020B0604020202020204" pitchFamily="34" charset="0"/>
              <a:buChar char="•"/>
              <a:defRPr/>
            </a:pPr>
            <a:r>
              <a:rPr lang="en-US" altLang="en-US" sz="2200" dirty="0"/>
              <a:t>Used primarily during bursts of activity, such as lifting and jumping.</a:t>
            </a:r>
          </a:p>
          <a:p>
            <a:pPr marL="342900" lvl="1">
              <a:spcBef>
                <a:spcPts val="1000"/>
              </a:spcBef>
              <a:spcAft>
                <a:spcPct val="0"/>
              </a:spcAft>
            </a:pPr>
            <a:r>
              <a:rPr lang="en-US" altLang="en-US" sz="2200" dirty="0">
                <a:cs typeface="Arial" pitchFamily="34" charset="0"/>
              </a:rPr>
              <a:t>Can sustain muscle contraction for about 15 seconds.</a:t>
            </a:r>
          </a:p>
          <a:p>
            <a:pPr marL="342900" lvl="1">
              <a:spcBef>
                <a:spcPts val="1000"/>
              </a:spcBef>
              <a:spcAft>
                <a:spcPct val="0"/>
              </a:spcAft>
            </a:pPr>
            <a:r>
              <a:rPr lang="en-US" altLang="en-US" sz="2200" dirty="0">
                <a:cs typeface="Arial" pitchFamily="34" charset="0"/>
              </a:rPr>
              <a:t>Not much </a:t>
            </a:r>
            <a:r>
              <a:rPr lang="en-US" altLang="en-US" sz="2200" dirty="0" err="1">
                <a:cs typeface="Arial" pitchFamily="34" charset="0"/>
              </a:rPr>
              <a:t>PCr</a:t>
            </a:r>
            <a:r>
              <a:rPr lang="en-US" altLang="en-US" sz="2200" dirty="0">
                <a:cs typeface="Arial" pitchFamily="34" charset="0"/>
              </a:rPr>
              <a:t> made or stored in muscles.</a:t>
            </a:r>
          </a:p>
          <a:p>
            <a:pPr marL="342900" lvl="1">
              <a:spcBef>
                <a:spcPts val="1000"/>
              </a:spcBef>
              <a:spcAft>
                <a:spcPct val="0"/>
              </a:spcAft>
            </a:pPr>
            <a:r>
              <a:rPr lang="en-US" altLang="en-US" sz="2200" dirty="0">
                <a:cs typeface="Arial" pitchFamily="34" charset="0"/>
              </a:rPr>
              <a:t>Creatine supplements sometimes used by strength-training athletes to increase </a:t>
            </a:r>
            <a:r>
              <a:rPr lang="en-US" altLang="en-US" sz="2200" dirty="0" err="1">
                <a:cs typeface="Arial" pitchFamily="34" charset="0"/>
              </a:rPr>
              <a:t>PCr</a:t>
            </a:r>
            <a:r>
              <a:rPr lang="en-US" altLang="en-US" sz="2200" dirty="0">
                <a:cs typeface="Arial" pitchFamily="34" charset="0"/>
              </a:rPr>
              <a:t> in muscles.</a:t>
            </a:r>
            <a:endParaRPr lang="en-US" altLang="en-US" sz="2200" dirty="0"/>
          </a:p>
        </p:txBody>
      </p:sp>
      <p:pic>
        <p:nvPicPr>
          <p:cNvPr id="18" name="Picture 3" descr="ADP plus PCr yields ATP and Cr.">
            <a:extLst>
              <a:ext uri="{FF2B5EF4-FFF2-40B4-BE49-F238E27FC236}">
                <a16:creationId xmlns:a16="http://schemas.microsoft.com/office/drawing/2014/main" id="{7D59E34A-55C4-414D-8FE9-DE621BF19460}"/>
              </a:ext>
            </a:extLst>
          </p:cNvPr>
          <p:cNvPicPr>
            <a:picLocks noChangeAspect="1"/>
          </p:cNvPicPr>
          <p:nvPr/>
        </p:nvPicPr>
        <p:blipFill>
          <a:blip r:embed="rId3"/>
          <a:stretch>
            <a:fillRect/>
          </a:stretch>
        </p:blipFill>
        <p:spPr>
          <a:xfrm>
            <a:off x="4532359" y="1203529"/>
            <a:ext cx="4399555" cy="3383280"/>
          </a:xfrm>
          <a:prstGeom prst="rect">
            <a:avLst/>
          </a:prstGeom>
        </p:spPr>
      </p:pic>
      <p:sp>
        <p:nvSpPr>
          <p:cNvPr id="14" name="Content Placeholder 4">
            <a:extLst>
              <a:ext uri="{FF2B5EF4-FFF2-40B4-BE49-F238E27FC236}">
                <a16:creationId xmlns:a16="http://schemas.microsoft.com/office/drawing/2014/main" id="{10046A27-B9EA-4B56-8F6A-326D030DA629}"/>
              </a:ext>
            </a:extLst>
          </p:cNvPr>
          <p:cNvSpPr>
            <a:spLocks noGrp="1"/>
          </p:cNvSpPr>
          <p:nvPr>
            <p:ph sz="quarter" idx="15"/>
          </p:nvPr>
        </p:nvSpPr>
        <p:spPr>
          <a:xfrm>
            <a:off x="4686300" y="4823548"/>
            <a:ext cx="4114800" cy="1593872"/>
          </a:xfrm>
        </p:spPr>
        <p:txBody>
          <a:bodyPr/>
          <a:lstStyle/>
          <a:p>
            <a:pPr marL="342900" lvl="1"/>
            <a:r>
              <a:rPr lang="en-US" altLang="en-US" sz="2200" dirty="0">
                <a:cs typeface="Arial" pitchFamily="34" charset="0"/>
              </a:rPr>
              <a:t>Enzymes split </a:t>
            </a:r>
            <a:r>
              <a:rPr lang="en-US" altLang="en-US" sz="2200" dirty="0" err="1">
                <a:cs typeface="Arial" pitchFamily="34" charset="0"/>
              </a:rPr>
              <a:t>PCr</a:t>
            </a:r>
            <a:r>
              <a:rPr lang="en-US" altLang="en-US" sz="2200" dirty="0">
                <a:cs typeface="Arial" pitchFamily="34" charset="0"/>
              </a:rPr>
              <a:t> into phosphate and creatine.</a:t>
            </a:r>
          </a:p>
          <a:p>
            <a:pPr marL="342900" lvl="1"/>
            <a:r>
              <a:rPr lang="en-US" altLang="en-US" sz="2200" dirty="0">
                <a:cs typeface="Arial" pitchFamily="34" charset="0"/>
              </a:rPr>
              <a:t>Releases energy to re-form ATP.</a:t>
            </a:r>
            <a:endParaRPr lang="en-US" sz="2200" dirty="0"/>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29</a:t>
            </a:fld>
            <a:endParaRPr lang="en-US"/>
          </a:p>
        </p:txBody>
      </p:sp>
    </p:spTree>
    <p:extLst>
      <p:ext uri="{BB962C8B-B14F-4D97-AF65-F5344CB8AC3E}">
        <p14:creationId xmlns:p14="http://schemas.microsoft.com/office/powerpoint/2010/main" val="1981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Student Learning Outcomes</a:t>
            </a:r>
            <a:r>
              <a:rPr lang="en-US" altLang="en-US" sz="1200" dirty="0">
                <a:solidFill>
                  <a:schemeClr val="tx1"/>
                </a:solidFill>
              </a:rPr>
              <a:t> 2</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marL="457200" indent="-457200">
              <a:spcBef>
                <a:spcPts val="1000"/>
              </a:spcBef>
              <a:spcAft>
                <a:spcPts val="600"/>
              </a:spcAft>
              <a:buFont typeface="+mj-lt"/>
              <a:buAutoNum type="arabicPeriod" startAt="6"/>
            </a:pPr>
            <a:r>
              <a:rPr lang="en-US" altLang="en-US" dirty="0"/>
              <a:t>Describe how to estimate an athlete’s nutrient needs and discuss the general principles for meeting overall nutrient requirements in the training diet.</a:t>
            </a:r>
          </a:p>
          <a:p>
            <a:pPr marL="457200" indent="-457200">
              <a:spcBef>
                <a:spcPts val="1000"/>
              </a:spcBef>
              <a:spcAft>
                <a:spcPts val="600"/>
              </a:spcAft>
              <a:buFont typeface="+mj-lt"/>
              <a:buAutoNum type="arabicPeriod" startAt="6"/>
            </a:pPr>
            <a:r>
              <a:rPr lang="en-US" altLang="en-US" dirty="0"/>
              <a:t>Examine problems associated with dehydration and outline the importance of maintaining optimal fluid status during physical activity.</a:t>
            </a:r>
          </a:p>
          <a:p>
            <a:pPr marL="457200" indent="-457200">
              <a:spcBef>
                <a:spcPts val="1000"/>
              </a:spcBef>
              <a:spcAft>
                <a:spcPts val="600"/>
              </a:spcAft>
              <a:buFont typeface="+mj-lt"/>
              <a:buAutoNum type="arabicPeriod" startAt="6"/>
            </a:pPr>
            <a:r>
              <a:rPr lang="en-US" altLang="en-US" dirty="0"/>
              <a:t>Understand how athletes can optimize performance by consuming foods and fluids before, during, and after exercise.</a:t>
            </a:r>
          </a:p>
          <a:p>
            <a:pPr marL="457200" indent="-457200">
              <a:spcBef>
                <a:spcPts val="1000"/>
              </a:spcBef>
              <a:spcAft>
                <a:spcPts val="600"/>
              </a:spcAft>
              <a:buFont typeface="+mj-lt"/>
              <a:buAutoNum type="arabicPeriod" startAt="6"/>
            </a:pPr>
            <a:r>
              <a:rPr lang="en-US" altLang="en-US" dirty="0"/>
              <a:t>List several ergogenic aids and describe their effects on an athlete’s performance.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a:t>
            </a:fld>
            <a:endParaRPr lang="en-US"/>
          </a:p>
        </p:txBody>
      </p:sp>
    </p:spTree>
    <p:extLst>
      <p:ext uri="{BB962C8B-B14F-4D97-AF65-F5344CB8AC3E}">
        <p14:creationId xmlns:p14="http://schemas.microsoft.com/office/powerpoint/2010/main" val="3358985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Anaerobic Glucose Breakdown</a:t>
            </a:r>
            <a:endParaRPr lang="en-US" sz="1200" dirty="0">
              <a:solidFill>
                <a:schemeClr val="tx1"/>
              </a:solidFill>
            </a:endParaRPr>
          </a:p>
        </p:txBody>
      </p:sp>
      <p:sp>
        <p:nvSpPr>
          <p:cNvPr id="13" name="Content Placeholder 2">
            <a:extLst>
              <a:ext uri="{FF2B5EF4-FFF2-40B4-BE49-F238E27FC236}">
                <a16:creationId xmlns:a16="http://schemas.microsoft.com/office/drawing/2014/main" id="{392ECA60-0EAE-41AF-9DBB-50FD05DDAFBE}"/>
              </a:ext>
            </a:extLst>
          </p:cNvPr>
          <p:cNvSpPr>
            <a:spLocks noGrp="1"/>
          </p:cNvSpPr>
          <p:nvPr>
            <p:ph sz="quarter" idx="11"/>
          </p:nvPr>
        </p:nvSpPr>
        <p:spPr>
          <a:xfrm>
            <a:off x="342900" y="1276710"/>
            <a:ext cx="4419105" cy="4929910"/>
          </a:xfrm>
        </p:spPr>
        <p:txBody>
          <a:bodyPr/>
          <a:lstStyle/>
          <a:p>
            <a:pPr>
              <a:spcAft>
                <a:spcPts val="600"/>
              </a:spcAft>
              <a:defRPr/>
            </a:pPr>
            <a:r>
              <a:rPr lang="en-US" sz="2000" dirty="0">
                <a:cs typeface="Arial" pitchFamily="34" charset="0"/>
              </a:rPr>
              <a:t>During intense physical activity such as sprinting</a:t>
            </a:r>
          </a:p>
          <a:p>
            <a:pPr marL="347472" lvl="1" indent="-347472">
              <a:spcBef>
                <a:spcPts val="0"/>
              </a:spcBef>
              <a:defRPr/>
            </a:pPr>
            <a:r>
              <a:rPr lang="en-US" sz="2000" dirty="0">
                <a:cs typeface="Arial" pitchFamily="34" charset="0"/>
              </a:rPr>
              <a:t>Limited oxygen; 30 seconds to 2 minutes of work.</a:t>
            </a:r>
          </a:p>
          <a:p>
            <a:pPr>
              <a:spcAft>
                <a:spcPts val="600"/>
              </a:spcAft>
              <a:defRPr/>
            </a:pPr>
            <a:r>
              <a:rPr lang="en-US" sz="2000" dirty="0"/>
              <a:t>Glucose is broken down into 3-carbon compound—</a:t>
            </a:r>
            <a:r>
              <a:rPr lang="en-US" sz="2000" b="1" dirty="0"/>
              <a:t>pyruvic acid</a:t>
            </a:r>
            <a:r>
              <a:rPr lang="en-US" sz="2000" dirty="0"/>
              <a:t>.</a:t>
            </a:r>
          </a:p>
          <a:p>
            <a:pPr marL="347472" lvl="1" indent="-347472">
              <a:spcBef>
                <a:spcPts val="0"/>
              </a:spcBef>
              <a:spcAft>
                <a:spcPts val="600"/>
              </a:spcAft>
              <a:defRPr/>
            </a:pPr>
            <a:r>
              <a:rPr lang="en-US" sz="2000" dirty="0">
                <a:cs typeface="Arial" pitchFamily="34" charset="0"/>
              </a:rPr>
              <a:t>Pyruvic acid is converted to lactic acid.</a:t>
            </a:r>
          </a:p>
          <a:p>
            <a:pPr marL="347472" lvl="1" indent="-347472">
              <a:spcBef>
                <a:spcPts val="0"/>
              </a:spcBef>
              <a:spcAft>
                <a:spcPts val="600"/>
              </a:spcAft>
              <a:defRPr/>
            </a:pPr>
            <a:r>
              <a:rPr lang="en-US" sz="2000" dirty="0">
                <a:cs typeface="Arial" pitchFamily="34" charset="0"/>
              </a:rPr>
              <a:t>Lactic acid buildup causes acidity that inhibits enzymes in muscle.</a:t>
            </a:r>
          </a:p>
          <a:p>
            <a:pPr marL="347472" lvl="1" indent="-347472">
              <a:spcBef>
                <a:spcPts val="600"/>
              </a:spcBef>
              <a:spcAft>
                <a:spcPts val="0"/>
              </a:spcAft>
              <a:defRPr/>
            </a:pPr>
            <a:r>
              <a:rPr lang="en-US" sz="2000" dirty="0">
                <a:cs typeface="Arial" pitchFamily="34" charset="0"/>
              </a:rPr>
              <a:t>Replenishes </a:t>
            </a:r>
            <a:r>
              <a:rPr lang="en-US" sz="2000" dirty="0"/>
              <a:t>ATP</a:t>
            </a:r>
            <a:r>
              <a:rPr lang="en-US" sz="2000" dirty="0">
                <a:cs typeface="Arial" pitchFamily="34" charset="0"/>
              </a:rPr>
              <a:t> quickly.</a:t>
            </a:r>
          </a:p>
          <a:p>
            <a:pPr lvl="2">
              <a:spcBef>
                <a:spcPts val="600"/>
              </a:spcBef>
              <a:spcAft>
                <a:spcPts val="0"/>
              </a:spcAft>
              <a:defRPr/>
            </a:pPr>
            <a:r>
              <a:rPr lang="en-US" sz="1800" dirty="0">
                <a:cs typeface="Arial" pitchFamily="34" charset="0"/>
              </a:rPr>
              <a:t>Produces 2 </a:t>
            </a:r>
            <a:r>
              <a:rPr lang="en-US" sz="1800" dirty="0"/>
              <a:t>ATP</a:t>
            </a:r>
            <a:r>
              <a:rPr lang="en-US" sz="1800" dirty="0">
                <a:cs typeface="Arial" pitchFamily="34" charset="0"/>
              </a:rPr>
              <a:t> per glucose, about 5% of energy potential. Cannot sustain </a:t>
            </a:r>
            <a:r>
              <a:rPr lang="en-US" sz="1800" dirty="0"/>
              <a:t>ATP</a:t>
            </a:r>
            <a:r>
              <a:rPr lang="en-US" sz="1800" dirty="0">
                <a:cs typeface="Arial" pitchFamily="34" charset="0"/>
              </a:rPr>
              <a:t> production.</a:t>
            </a:r>
            <a:endParaRPr lang="en-US" sz="1800" dirty="0"/>
          </a:p>
        </p:txBody>
      </p:sp>
      <p:pic>
        <p:nvPicPr>
          <p:cNvPr id="18" name="Picture 3" descr="Young man swimming.">
            <a:extLst>
              <a:ext uri="{FF2B5EF4-FFF2-40B4-BE49-F238E27FC236}">
                <a16:creationId xmlns:a16="http://schemas.microsoft.com/office/drawing/2014/main" id="{7D59E34A-55C4-414D-8FE9-DE621BF19460}"/>
              </a:ext>
            </a:extLst>
          </p:cNvPr>
          <p:cNvPicPr>
            <a:picLocks noChangeAspect="1"/>
          </p:cNvPicPr>
          <p:nvPr/>
        </p:nvPicPr>
        <p:blipFill>
          <a:blip r:embed="rId3"/>
          <a:stretch>
            <a:fillRect/>
          </a:stretch>
        </p:blipFill>
        <p:spPr>
          <a:xfrm>
            <a:off x="5682214" y="1060914"/>
            <a:ext cx="2947914" cy="3931920"/>
          </a:xfrm>
          <a:prstGeom prst="rect">
            <a:avLst/>
          </a:prstGeom>
        </p:spPr>
      </p:pic>
      <p:sp>
        <p:nvSpPr>
          <p:cNvPr id="14" name="Content Placeholder 4">
            <a:extLst>
              <a:ext uri="{FF2B5EF4-FFF2-40B4-BE49-F238E27FC236}">
                <a16:creationId xmlns:a16="http://schemas.microsoft.com/office/drawing/2014/main" id="{10046A27-B9EA-4B56-8F6A-326D030DA629}"/>
              </a:ext>
            </a:extLst>
          </p:cNvPr>
          <p:cNvSpPr>
            <a:spLocks noGrp="1"/>
          </p:cNvSpPr>
          <p:nvPr>
            <p:ph sz="quarter" idx="15"/>
          </p:nvPr>
        </p:nvSpPr>
        <p:spPr>
          <a:xfrm>
            <a:off x="6379874" y="5012449"/>
            <a:ext cx="1664030" cy="182880"/>
          </a:xfrm>
          <a:noFill/>
        </p:spPr>
        <p:txBody>
          <a:bodyPr/>
          <a:lstStyle/>
          <a:p>
            <a:pPr algn="ctr"/>
            <a:r>
              <a:rPr lang="en-US" sz="800" dirty="0">
                <a:solidFill>
                  <a:schemeClr val="tx1"/>
                </a:solidFill>
              </a:rPr>
              <a:t>Erik Isakson/Blend Images LLC</a:t>
            </a:r>
          </a:p>
        </p:txBody>
      </p:sp>
      <p:sp>
        <p:nvSpPr>
          <p:cNvPr id="3" name="Content Placeholder 5">
            <a:extLst>
              <a:ext uri="{FF2B5EF4-FFF2-40B4-BE49-F238E27FC236}">
                <a16:creationId xmlns:a16="http://schemas.microsoft.com/office/drawing/2014/main" id="{F1C9571A-BDFC-4AEC-9699-6F628E34FE39}"/>
              </a:ext>
            </a:extLst>
          </p:cNvPr>
          <p:cNvSpPr>
            <a:spLocks noGrp="1"/>
          </p:cNvSpPr>
          <p:nvPr>
            <p:ph sz="quarter" idx="17"/>
          </p:nvPr>
        </p:nvSpPr>
        <p:spPr>
          <a:xfrm>
            <a:off x="5237018" y="5298764"/>
            <a:ext cx="3564082" cy="1168406"/>
          </a:xfrm>
          <a:solidFill>
            <a:srgbClr val="FFE4C8"/>
          </a:solidFill>
        </p:spPr>
        <p:txBody>
          <a:bodyPr/>
          <a:lstStyle/>
          <a:p>
            <a:r>
              <a:rPr lang="en-US" sz="1800" dirty="0"/>
              <a:t>Bursts of muscle activity, such as swimming 100-meter freestyle, use a variety of energy sources, including ATP, </a:t>
            </a:r>
            <a:r>
              <a:rPr lang="en-US" sz="1800" dirty="0" err="1"/>
              <a:t>PCr</a:t>
            </a:r>
            <a:r>
              <a:rPr lang="en-US" sz="1800" dirty="0"/>
              <a:t>, and glucose.</a:t>
            </a: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30</a:t>
            </a:fld>
            <a:endParaRPr lang="en-US"/>
          </a:p>
        </p:txBody>
      </p:sp>
    </p:spTree>
    <p:extLst>
      <p:ext uri="{BB962C8B-B14F-4D97-AF65-F5344CB8AC3E}">
        <p14:creationId xmlns:p14="http://schemas.microsoft.com/office/powerpoint/2010/main" val="3069627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Aerobic Metabolism: Carbohydrates</a:t>
            </a:r>
            <a:r>
              <a:rPr lang="en-US" altLang="en-US" sz="1200" dirty="0">
                <a:solidFill>
                  <a:schemeClr val="tx1"/>
                </a:solidFill>
              </a:rPr>
              <a:t> 1</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600"/>
              </a:spcBef>
              <a:spcAft>
                <a:spcPts val="600"/>
              </a:spcAft>
              <a:defRPr/>
            </a:pPr>
            <a:r>
              <a:rPr lang="en-US" dirty="0">
                <a:cs typeface="Arial" pitchFamily="34" charset="0"/>
              </a:rPr>
              <a:t>During low to moderate intensity physical activity (jogging, distance swimming).</a:t>
            </a:r>
          </a:p>
          <a:p>
            <a:pPr>
              <a:spcBef>
                <a:spcPts val="600"/>
              </a:spcBef>
              <a:spcAft>
                <a:spcPts val="600"/>
              </a:spcAft>
              <a:defRPr/>
            </a:pPr>
            <a:r>
              <a:rPr lang="en-US" dirty="0">
                <a:cs typeface="Arial" pitchFamily="34" charset="0"/>
              </a:rPr>
              <a:t>Glucose made from liver glycogen released into bloodstream.</a:t>
            </a:r>
          </a:p>
          <a:p>
            <a:pPr>
              <a:spcBef>
                <a:spcPts val="600"/>
              </a:spcBef>
              <a:spcAft>
                <a:spcPts val="600"/>
              </a:spcAft>
              <a:defRPr/>
            </a:pPr>
            <a:r>
              <a:rPr lang="en-US" dirty="0"/>
              <a:t>Aerobic glucose breakdown—</a:t>
            </a:r>
            <a:r>
              <a:rPr lang="en-US" dirty="0">
                <a:cs typeface="Arial" pitchFamily="34" charset="0"/>
              </a:rPr>
              <a:t>when plenty of oxygen available.</a:t>
            </a:r>
            <a:endParaRPr lang="en-US" dirty="0"/>
          </a:p>
          <a:p>
            <a:pPr marL="347472" lvl="1" indent="-347472">
              <a:spcBef>
                <a:spcPts val="600"/>
              </a:spcBef>
              <a:spcAft>
                <a:spcPts val="600"/>
              </a:spcAft>
              <a:defRPr/>
            </a:pPr>
            <a:r>
              <a:rPr lang="en-US" dirty="0"/>
              <a:t>Supplies more ATP than anaerobic process, but releases energy more slowly.</a:t>
            </a:r>
            <a:endParaRPr lang="en-US" dirty="0">
              <a:cs typeface="Arial" pitchFamily="34" charset="0"/>
            </a:endParaRPr>
          </a:p>
          <a:p>
            <a:pPr marL="347472" lvl="1" indent="-347472">
              <a:spcBef>
                <a:spcPts val="600"/>
              </a:spcBef>
              <a:spcAft>
                <a:spcPts val="600"/>
              </a:spcAft>
              <a:defRPr/>
            </a:pPr>
            <a:r>
              <a:rPr lang="en-US" dirty="0"/>
              <a:t>About 95% of the ATP made from complete glucose metabolism to CO</a:t>
            </a:r>
            <a:r>
              <a:rPr lang="en-US" baseline="-25000" dirty="0"/>
              <a:t>2</a:t>
            </a:r>
            <a:r>
              <a:rPr lang="en-US" dirty="0"/>
              <a:t> + H</a:t>
            </a:r>
            <a:r>
              <a:rPr lang="en-US" baseline="-25000" dirty="0"/>
              <a:t>2</a:t>
            </a:r>
            <a:r>
              <a:rPr lang="en-US" dirty="0"/>
              <a:t>O.</a:t>
            </a:r>
          </a:p>
          <a:p>
            <a:pPr marL="347472" lvl="1" indent="-347472">
              <a:spcBef>
                <a:spcPts val="600"/>
              </a:spcBef>
              <a:spcAft>
                <a:spcPts val="600"/>
              </a:spcAft>
              <a:defRPr/>
            </a:pPr>
            <a:r>
              <a:rPr lang="en-US" dirty="0"/>
              <a:t>For activities lasting from 2 minutes to several hours.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31</a:t>
            </a:fld>
            <a:endParaRPr lang="en-US"/>
          </a:p>
        </p:txBody>
      </p:sp>
    </p:spTree>
    <p:extLst>
      <p:ext uri="{BB962C8B-B14F-4D97-AF65-F5344CB8AC3E}">
        <p14:creationId xmlns:p14="http://schemas.microsoft.com/office/powerpoint/2010/main" val="883742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943E-3D7F-4AA0-AE7A-4FCC663496F5}"/>
              </a:ext>
            </a:extLst>
          </p:cNvPr>
          <p:cNvSpPr>
            <a:spLocks noGrp="1"/>
          </p:cNvSpPr>
          <p:nvPr>
            <p:ph type="title"/>
          </p:nvPr>
        </p:nvSpPr>
        <p:spPr/>
        <p:txBody>
          <a:bodyPr/>
          <a:lstStyle/>
          <a:p>
            <a:r>
              <a:rPr lang="en-US" dirty="0"/>
              <a:t>Figure 10-7: ATP Yield From Glucose</a:t>
            </a:r>
            <a:endParaRPr lang="en-US" sz="1200" dirty="0"/>
          </a:p>
        </p:txBody>
      </p:sp>
      <p:sp>
        <p:nvSpPr>
          <p:cNvPr id="3" name="Content Placeholder 2">
            <a:extLst>
              <a:ext uri="{FF2B5EF4-FFF2-40B4-BE49-F238E27FC236}">
                <a16:creationId xmlns:a16="http://schemas.microsoft.com/office/drawing/2014/main" id="{85CC2D9D-12FB-4A87-8C35-A4C198100172}"/>
              </a:ext>
            </a:extLst>
          </p:cNvPr>
          <p:cNvSpPr>
            <a:spLocks noGrp="1"/>
          </p:cNvSpPr>
          <p:nvPr>
            <p:ph sz="quarter" idx="11"/>
          </p:nvPr>
        </p:nvSpPr>
        <p:spPr>
          <a:xfrm>
            <a:off x="342901" y="1276710"/>
            <a:ext cx="2857500" cy="4691828"/>
          </a:xfrm>
        </p:spPr>
        <p:txBody>
          <a:bodyPr/>
          <a:lstStyle/>
          <a:p>
            <a:pPr marL="342900" indent="-342900">
              <a:spcBef>
                <a:spcPts val="1000"/>
              </a:spcBef>
              <a:spcAft>
                <a:spcPts val="1800"/>
              </a:spcAft>
              <a:buFont typeface="Arial" panose="020B0604020202020204" pitchFamily="34" charset="0"/>
              <a:buChar char="•"/>
            </a:pPr>
            <a:r>
              <a:rPr lang="en-US" dirty="0"/>
              <a:t>ATP yield: from aerobic versus anaerobic glucose use. </a:t>
            </a:r>
          </a:p>
          <a:p>
            <a:pPr marL="342900" indent="-342900">
              <a:spcBef>
                <a:spcPts val="1000"/>
              </a:spcBef>
              <a:spcAft>
                <a:spcPts val="1800"/>
              </a:spcAft>
              <a:buFont typeface="Arial" panose="020B0604020202020204" pitchFamily="34" charset="0"/>
              <a:buChar char="•"/>
            </a:pPr>
            <a:r>
              <a:rPr lang="en-US" dirty="0"/>
              <a:t>Circled numbers indicate number of carbons in each molecule. </a:t>
            </a:r>
            <a:endParaRPr lang="en-US" altLang="en-US" dirty="0"/>
          </a:p>
        </p:txBody>
      </p:sp>
      <p:pic>
        <p:nvPicPr>
          <p:cNvPr id="8" name="Picture 3" descr="The aerobic and anaerobic breakdown of glucose to yield A T P.">
            <a:extLst>
              <a:ext uri="{FF2B5EF4-FFF2-40B4-BE49-F238E27FC236}">
                <a16:creationId xmlns:a16="http://schemas.microsoft.com/office/drawing/2014/main" id="{9E0CA504-51B4-4A3B-8C84-A6B654A696D2}"/>
              </a:ext>
            </a:extLst>
          </p:cNvPr>
          <p:cNvPicPr>
            <a:picLocks noChangeAspect="1"/>
          </p:cNvPicPr>
          <p:nvPr/>
        </p:nvPicPr>
        <p:blipFill>
          <a:blip r:embed="rId3"/>
          <a:stretch>
            <a:fillRect/>
          </a:stretch>
        </p:blipFill>
        <p:spPr>
          <a:xfrm>
            <a:off x="3353466" y="1280160"/>
            <a:ext cx="5520394" cy="4389120"/>
          </a:xfrm>
          <a:prstGeom prst="rect">
            <a:avLst/>
          </a:prstGeom>
        </p:spPr>
      </p:pic>
      <p:sp>
        <p:nvSpPr>
          <p:cNvPr id="7" name="Text Placeholder 4">
            <a:extLst>
              <a:ext uri="{FF2B5EF4-FFF2-40B4-BE49-F238E27FC236}">
                <a16:creationId xmlns:a16="http://schemas.microsoft.com/office/drawing/2014/main" id="{E57E655D-2437-4E9E-880B-A8D47861A03C}"/>
              </a:ext>
            </a:extLst>
          </p:cNvPr>
          <p:cNvSpPr>
            <a:spLocks noGrp="1"/>
          </p:cNvSpPr>
          <p:nvPr>
            <p:ph type="body" sz="quarter" idx="40"/>
          </p:nvPr>
        </p:nvSpPr>
        <p:spPr/>
        <p:txBody>
          <a:bodyPr/>
          <a:lstStyle/>
          <a:p>
            <a:r>
              <a:rPr lang="en-US" dirty="0">
                <a:hlinkClick r:id="rId4"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D0283C62-11B0-4F84-9FEB-876030463C2E}"/>
              </a:ext>
            </a:extLst>
          </p:cNvPr>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2654702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Aerobic Metabolism: Carbohydrates</a:t>
            </a:r>
            <a:r>
              <a:rPr lang="en-US" altLang="en-US" sz="1200" dirty="0">
                <a:solidFill>
                  <a:schemeClr val="tx1"/>
                </a:solidFill>
              </a:rPr>
              <a:t> 2</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lnSpc>
                <a:spcPct val="80000"/>
              </a:lnSpc>
              <a:spcBef>
                <a:spcPts val="600"/>
              </a:spcBef>
              <a:spcAft>
                <a:spcPts val="1200"/>
              </a:spcAft>
              <a:defRPr/>
            </a:pPr>
            <a:r>
              <a:rPr lang="en-US" dirty="0">
                <a:cs typeface="Arial" pitchFamily="34" charset="0"/>
              </a:rPr>
              <a:t>When muscle glycogen is depleted.</a:t>
            </a:r>
          </a:p>
          <a:p>
            <a:pPr marL="0" lvl="1" indent="0">
              <a:spcBef>
                <a:spcPts val="600"/>
              </a:spcBef>
              <a:spcAft>
                <a:spcPts val="1200"/>
              </a:spcAft>
              <a:buNone/>
              <a:defRPr/>
            </a:pPr>
            <a:r>
              <a:rPr lang="en-US" dirty="0">
                <a:cs typeface="Arial" pitchFamily="34" charset="0"/>
              </a:rPr>
              <a:t>Blood glucose declines: athletes “hit the wall.”</a:t>
            </a:r>
          </a:p>
          <a:p>
            <a:pPr marL="0" lvl="1" indent="0">
              <a:spcBef>
                <a:spcPts val="1200"/>
              </a:spcBef>
              <a:spcAft>
                <a:spcPts val="1800"/>
              </a:spcAft>
              <a:buNone/>
              <a:defRPr/>
            </a:pPr>
            <a:r>
              <a:rPr lang="en-US" dirty="0"/>
              <a:t>To avoid glycogen depletion:</a:t>
            </a:r>
          </a:p>
          <a:p>
            <a:pPr marL="347472" lvl="2" indent="-347472">
              <a:spcBef>
                <a:spcPts val="1200"/>
              </a:spcBef>
              <a:spcAft>
                <a:spcPts val="600"/>
              </a:spcAft>
              <a:buSzPct val="100000"/>
              <a:defRPr/>
            </a:pPr>
            <a:r>
              <a:rPr lang="en-US" sz="2400" dirty="0"/>
              <a:t>Maximize glycogen storage before exercise.</a:t>
            </a:r>
          </a:p>
          <a:p>
            <a:pPr marL="347472" lvl="2" indent="-347472">
              <a:spcBef>
                <a:spcPts val="1200"/>
              </a:spcBef>
              <a:spcAft>
                <a:spcPts val="600"/>
              </a:spcAft>
              <a:buSzPct val="100000"/>
              <a:defRPr/>
            </a:pPr>
            <a:r>
              <a:rPr lang="en-US" sz="2400" dirty="0"/>
              <a:t>Supply carbohydrates during activity.</a:t>
            </a:r>
          </a:p>
          <a:p>
            <a:pPr marL="347472" lvl="2" indent="-347472">
              <a:spcBef>
                <a:spcPts val="1200"/>
              </a:spcBef>
              <a:spcAft>
                <a:spcPts val="600"/>
              </a:spcAft>
              <a:buSzPct val="100000"/>
              <a:defRPr/>
            </a:pPr>
            <a:r>
              <a:rPr lang="en-US" sz="2400" dirty="0"/>
              <a:t>Replenish glycogen stores between events.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33</a:t>
            </a:fld>
            <a:endParaRPr lang="en-US"/>
          </a:p>
        </p:txBody>
      </p:sp>
    </p:spTree>
    <p:extLst>
      <p:ext uri="{BB962C8B-B14F-4D97-AF65-F5344CB8AC3E}">
        <p14:creationId xmlns:p14="http://schemas.microsoft.com/office/powerpoint/2010/main" val="45937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Aerobic Metabolism—Fat</a:t>
            </a:r>
            <a:r>
              <a:rPr lang="en-US" altLang="en-US" sz="1200" dirty="0">
                <a:solidFill>
                  <a:schemeClr val="tx1"/>
                </a:solidFill>
              </a:rPr>
              <a:t> 1</a:t>
            </a:r>
            <a:endParaRPr lang="en-US" sz="1200" dirty="0">
              <a:solidFill>
                <a:schemeClr val="tx1"/>
              </a:solidFill>
            </a:endParaRPr>
          </a:p>
        </p:txBody>
      </p:sp>
      <p:sp>
        <p:nvSpPr>
          <p:cNvPr id="7" name="Content Placeholder 2">
            <a:extLst>
              <a:ext uri="{FF2B5EF4-FFF2-40B4-BE49-F238E27FC236}">
                <a16:creationId xmlns:a16="http://schemas.microsoft.com/office/drawing/2014/main" id="{E3761C3A-D6D2-4FDE-8A64-2412952C2EAB}"/>
              </a:ext>
            </a:extLst>
          </p:cNvPr>
          <p:cNvSpPr>
            <a:spLocks noGrp="1"/>
          </p:cNvSpPr>
          <p:nvPr>
            <p:ph sz="quarter" idx="11"/>
          </p:nvPr>
        </p:nvSpPr>
        <p:spPr>
          <a:xfrm>
            <a:off x="342900" y="1276710"/>
            <a:ext cx="5600700" cy="4929910"/>
          </a:xfrm>
        </p:spPr>
        <p:txBody>
          <a:bodyPr/>
          <a:lstStyle/>
          <a:p>
            <a:pPr>
              <a:spcBef>
                <a:spcPts val="600"/>
              </a:spcBef>
              <a:spcAft>
                <a:spcPts val="0"/>
              </a:spcAft>
              <a:defRPr/>
            </a:pPr>
            <a:r>
              <a:rPr lang="en-US" altLang="en-US" dirty="0">
                <a:cs typeface="Arial" pitchFamily="34" charset="0"/>
              </a:rPr>
              <a:t>Majority of energy stored in the body is fatty acids.</a:t>
            </a:r>
          </a:p>
          <a:p>
            <a:pPr marL="347472" lvl="1" indent="-347472">
              <a:spcBef>
                <a:spcPts val="600"/>
              </a:spcBef>
              <a:spcAft>
                <a:spcPts val="0"/>
              </a:spcAft>
              <a:defRPr/>
            </a:pPr>
            <a:r>
              <a:rPr lang="en-US" altLang="en-US" dirty="0">
                <a:cs typeface="Arial" pitchFamily="34" charset="0"/>
              </a:rPr>
              <a:t>Converted to ATP by muscle cells.</a:t>
            </a:r>
          </a:p>
          <a:p>
            <a:pPr marL="347472" lvl="1" indent="-347472">
              <a:spcBef>
                <a:spcPts val="600"/>
              </a:spcBef>
              <a:spcAft>
                <a:spcPts val="0"/>
              </a:spcAft>
              <a:defRPr/>
            </a:pPr>
            <a:r>
              <a:rPr lang="en-US" altLang="en-US" dirty="0">
                <a:cs typeface="Arial" pitchFamily="34" charset="0"/>
              </a:rPr>
              <a:t>Released from adipose tissue depots into bloodstream, travels to muscles.</a:t>
            </a:r>
          </a:p>
          <a:p>
            <a:pPr marL="347472" lvl="1" indent="-347472">
              <a:spcBef>
                <a:spcPts val="600"/>
              </a:spcBef>
              <a:spcAft>
                <a:spcPts val="0"/>
              </a:spcAft>
              <a:defRPr/>
            </a:pPr>
            <a:r>
              <a:rPr lang="en-US" altLang="en-US" dirty="0">
                <a:cs typeface="Arial" pitchFamily="34" charset="0"/>
              </a:rPr>
              <a:t>Used as activity increases from low to moderate pace.</a:t>
            </a:r>
            <a:endParaRPr lang="en-US" dirty="0"/>
          </a:p>
          <a:p>
            <a:pPr>
              <a:spcBef>
                <a:spcPts val="600"/>
              </a:spcBef>
              <a:spcAft>
                <a:spcPts val="0"/>
              </a:spcAft>
            </a:pPr>
            <a:r>
              <a:rPr lang="en-US" dirty="0"/>
              <a:t>Fatty acids come from all over the body, not necessarily from fat stored near active muscles. </a:t>
            </a:r>
            <a:endParaRPr lang="en-US" altLang="en-US" dirty="0">
              <a:cs typeface="Arial" pitchFamily="34" charset="0"/>
            </a:endParaRPr>
          </a:p>
          <a:p>
            <a:pPr>
              <a:spcBef>
                <a:spcPts val="600"/>
              </a:spcBef>
              <a:spcAft>
                <a:spcPts val="0"/>
              </a:spcAft>
            </a:pPr>
            <a:r>
              <a:rPr lang="en-US" dirty="0"/>
              <a:t>This is why spot reducing does not work. </a:t>
            </a:r>
            <a:endParaRPr lang="en-US" altLang="en-US" dirty="0">
              <a:cs typeface="Arial" pitchFamily="34" charset="0"/>
            </a:endParaRPr>
          </a:p>
        </p:txBody>
      </p:sp>
      <p:pic>
        <p:nvPicPr>
          <p:cNvPr id="13" name="Picture 3" descr="A young woman is exercising.">
            <a:extLst>
              <a:ext uri="{FF2B5EF4-FFF2-40B4-BE49-F238E27FC236}">
                <a16:creationId xmlns:a16="http://schemas.microsoft.com/office/drawing/2014/main" id="{DAA57EAB-C074-4B4D-9942-B43750E64B37}"/>
              </a:ext>
            </a:extLst>
          </p:cNvPr>
          <p:cNvPicPr>
            <a:picLocks noChangeAspect="1"/>
          </p:cNvPicPr>
          <p:nvPr/>
        </p:nvPicPr>
        <p:blipFill>
          <a:blip r:embed="rId3"/>
          <a:stretch>
            <a:fillRect/>
          </a:stretch>
        </p:blipFill>
        <p:spPr>
          <a:xfrm>
            <a:off x="6341145" y="1122411"/>
            <a:ext cx="2311650" cy="3474720"/>
          </a:xfrm>
          <a:prstGeom prst="rect">
            <a:avLst/>
          </a:prstGeom>
        </p:spPr>
      </p:pic>
      <p:sp>
        <p:nvSpPr>
          <p:cNvPr id="8" name="Content Placeholder 4">
            <a:extLst>
              <a:ext uri="{FF2B5EF4-FFF2-40B4-BE49-F238E27FC236}">
                <a16:creationId xmlns:a16="http://schemas.microsoft.com/office/drawing/2014/main" id="{7C61E1C9-7D23-4FFB-9F17-7B00FD4034FE}"/>
              </a:ext>
            </a:extLst>
          </p:cNvPr>
          <p:cNvSpPr>
            <a:spLocks noGrp="1"/>
          </p:cNvSpPr>
          <p:nvPr>
            <p:ph sz="quarter" idx="15"/>
          </p:nvPr>
        </p:nvSpPr>
        <p:spPr>
          <a:xfrm>
            <a:off x="6754020" y="4676068"/>
            <a:ext cx="1485900" cy="128685"/>
          </a:xfrm>
        </p:spPr>
        <p:txBody>
          <a:bodyPr anchor="ctr"/>
          <a:lstStyle/>
          <a:p>
            <a:pPr algn="ctr"/>
            <a:r>
              <a:rPr lang="en-US" sz="800" dirty="0">
                <a:solidFill>
                  <a:schemeClr val="tx1"/>
                </a:solidFill>
              </a:rPr>
              <a:t>Comstock/Getty Images </a:t>
            </a:r>
          </a:p>
        </p:txBody>
      </p:sp>
      <p:sp>
        <p:nvSpPr>
          <p:cNvPr id="9" name="Content Placeholder 5">
            <a:extLst>
              <a:ext uri="{FF2B5EF4-FFF2-40B4-BE49-F238E27FC236}">
                <a16:creationId xmlns:a16="http://schemas.microsoft.com/office/drawing/2014/main" id="{A458F0DB-76FF-4E6D-A2BA-7D39448D92A4}"/>
              </a:ext>
            </a:extLst>
          </p:cNvPr>
          <p:cNvSpPr>
            <a:spLocks noGrp="1"/>
          </p:cNvSpPr>
          <p:nvPr>
            <p:ph sz="quarter" idx="17"/>
          </p:nvPr>
        </p:nvSpPr>
        <p:spPr>
          <a:xfrm>
            <a:off x="6082152" y="4880936"/>
            <a:ext cx="2743200" cy="1597684"/>
          </a:xfrm>
        </p:spPr>
        <p:txBody>
          <a:bodyPr/>
          <a:lstStyle/>
          <a:p>
            <a:r>
              <a:rPr lang="en-US" sz="2000" dirty="0"/>
              <a:t>Physical activity can tone muscles near adipose tissue but does not preferentially use those stores.</a:t>
            </a: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34</a:t>
            </a:fld>
            <a:endParaRPr lang="en-US"/>
          </a:p>
        </p:txBody>
      </p:sp>
    </p:spTree>
    <p:extLst>
      <p:ext uri="{BB962C8B-B14F-4D97-AF65-F5344CB8AC3E}">
        <p14:creationId xmlns:p14="http://schemas.microsoft.com/office/powerpoint/2010/main" val="375201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Figure 10-9: Aerobic Metabolism—Fat </a:t>
            </a:r>
            <a:endParaRPr lang="en-US" sz="1200" dirty="0">
              <a:solidFill>
                <a:schemeClr val="tx1"/>
              </a:solidFill>
            </a:endParaRPr>
          </a:p>
        </p:txBody>
      </p:sp>
      <p:sp>
        <p:nvSpPr>
          <p:cNvPr id="13" name="Content Placeholder 2">
            <a:extLst>
              <a:ext uri="{FF2B5EF4-FFF2-40B4-BE49-F238E27FC236}">
                <a16:creationId xmlns:a16="http://schemas.microsoft.com/office/drawing/2014/main" id="{392ECA60-0EAE-41AF-9DBB-50FD05DDAFBE}"/>
              </a:ext>
            </a:extLst>
          </p:cNvPr>
          <p:cNvSpPr>
            <a:spLocks noGrp="1"/>
          </p:cNvSpPr>
          <p:nvPr>
            <p:ph sz="quarter" idx="11"/>
          </p:nvPr>
        </p:nvSpPr>
        <p:spPr>
          <a:xfrm>
            <a:off x="342900" y="1276710"/>
            <a:ext cx="4229100" cy="4974336"/>
          </a:xfrm>
        </p:spPr>
        <p:txBody>
          <a:bodyPr/>
          <a:lstStyle/>
          <a:p>
            <a:pPr marL="342900" indent="-342900">
              <a:spcBef>
                <a:spcPts val="600"/>
              </a:spcBef>
              <a:spcAft>
                <a:spcPts val="600"/>
              </a:spcAft>
              <a:buFont typeface="Arial" panose="020B0604020202020204" pitchFamily="34" charset="0"/>
              <a:buChar char="•"/>
              <a:defRPr/>
            </a:pPr>
            <a:r>
              <a:rPr lang="en-US" altLang="en-US" dirty="0">
                <a:cs typeface="Arial" pitchFamily="34" charset="0"/>
              </a:rPr>
              <a:t>Fat supplies more than 2× the energy of carbohydrate.</a:t>
            </a:r>
          </a:p>
          <a:p>
            <a:pPr marL="342900" indent="-342900">
              <a:spcBef>
                <a:spcPts val="600"/>
              </a:spcBef>
              <a:spcAft>
                <a:spcPts val="600"/>
              </a:spcAft>
              <a:buFont typeface="Arial" panose="020B0604020202020204" pitchFamily="34" charset="0"/>
              <a:buChar char="•"/>
              <a:defRPr/>
            </a:pPr>
            <a:r>
              <a:rPr lang="en-US" altLang="en-US" dirty="0">
                <a:cs typeface="Arial" pitchFamily="34" charset="0"/>
              </a:rPr>
              <a:t>Ability of muscles to use fat for fuel depends on the intensity of exercise.</a:t>
            </a:r>
          </a:p>
          <a:p>
            <a:pPr marL="342900" indent="-342900">
              <a:spcBef>
                <a:spcPts val="600"/>
              </a:spcBef>
              <a:spcAft>
                <a:spcPts val="600"/>
              </a:spcAft>
              <a:buFont typeface="Arial" panose="020B0604020202020204" pitchFamily="34" charset="0"/>
              <a:buChar char="•"/>
              <a:defRPr/>
            </a:pPr>
            <a:r>
              <a:rPr lang="en-US" altLang="en-US" dirty="0">
                <a:cs typeface="Arial" pitchFamily="34" charset="0"/>
              </a:rPr>
              <a:t>Becomes more important energy source as exercise duration increases.</a:t>
            </a:r>
            <a:endParaRPr lang="en-US" altLang="en-US" b="1" dirty="0">
              <a:cs typeface="Arial" pitchFamily="34" charset="0"/>
            </a:endParaRPr>
          </a:p>
          <a:p>
            <a:pPr marL="342900" indent="-342900">
              <a:spcBef>
                <a:spcPts val="600"/>
              </a:spcBef>
              <a:spcAft>
                <a:spcPts val="600"/>
              </a:spcAft>
              <a:buFont typeface="Arial" panose="020B0604020202020204" pitchFamily="34" charset="0"/>
              <a:buChar char="•"/>
              <a:defRPr/>
            </a:pPr>
            <a:r>
              <a:rPr lang="en-US" altLang="en-US" dirty="0">
                <a:cs typeface="Arial" pitchFamily="34" charset="0"/>
              </a:rPr>
              <a:t>During a 5-mile run, 50:50 ratio of fat-to-carbohydrate used.</a:t>
            </a:r>
            <a:endParaRPr lang="en-US" dirty="0"/>
          </a:p>
        </p:txBody>
      </p:sp>
      <p:pic>
        <p:nvPicPr>
          <p:cNvPr id="18" name="Picture 3" descr="A reaction shows the breaking down of a 16-carbon fatty acid to C O 2, H 2 O, and about 108 A T P for cell use.">
            <a:extLst>
              <a:ext uri="{FF2B5EF4-FFF2-40B4-BE49-F238E27FC236}">
                <a16:creationId xmlns:a16="http://schemas.microsoft.com/office/drawing/2014/main" id="{7D59E34A-55C4-414D-8FE9-DE621BF19460}"/>
              </a:ext>
            </a:extLst>
          </p:cNvPr>
          <p:cNvPicPr>
            <a:picLocks noChangeAspect="1"/>
          </p:cNvPicPr>
          <p:nvPr/>
        </p:nvPicPr>
        <p:blipFill rotWithShape="1">
          <a:blip r:embed="rId3"/>
          <a:srcRect l="16426" t="6428" r="18808" b="9767"/>
          <a:stretch/>
        </p:blipFill>
        <p:spPr>
          <a:xfrm>
            <a:off x="5225139" y="1077985"/>
            <a:ext cx="3294769" cy="3108960"/>
          </a:xfrm>
          <a:prstGeom prst="rect">
            <a:avLst/>
          </a:prstGeom>
        </p:spPr>
      </p:pic>
      <p:sp>
        <p:nvSpPr>
          <p:cNvPr id="14" name="Content Placeholder 4">
            <a:extLst>
              <a:ext uri="{FF2B5EF4-FFF2-40B4-BE49-F238E27FC236}">
                <a16:creationId xmlns:a16="http://schemas.microsoft.com/office/drawing/2014/main" id="{10046A27-B9EA-4B56-8F6A-326D030DA629}"/>
              </a:ext>
            </a:extLst>
          </p:cNvPr>
          <p:cNvSpPr>
            <a:spLocks noGrp="1"/>
          </p:cNvSpPr>
          <p:nvPr>
            <p:ph sz="quarter" idx="15"/>
          </p:nvPr>
        </p:nvSpPr>
        <p:spPr>
          <a:xfrm>
            <a:off x="5082638" y="4281519"/>
            <a:ext cx="3718461" cy="1969527"/>
          </a:xfrm>
        </p:spPr>
        <p:txBody>
          <a:bodyPr/>
          <a:lstStyle/>
          <a:p>
            <a:pPr marL="342900" indent="-342900">
              <a:buFont typeface="Arial" panose="020B0604020202020204" pitchFamily="34" charset="0"/>
              <a:buChar char="•"/>
            </a:pPr>
            <a:r>
              <a:rPr lang="en-US" altLang="en-US" dirty="0"/>
              <a:t>ATP yield from aerobic fatty-acid utilization.</a:t>
            </a:r>
          </a:p>
          <a:p>
            <a:pPr marL="342900" indent="-342900">
              <a:buFont typeface="Arial" panose="020B0604020202020204" pitchFamily="34" charset="0"/>
              <a:buChar char="•"/>
            </a:pPr>
            <a:r>
              <a:rPr lang="en-US" altLang="en-US" dirty="0"/>
              <a:t>Each triglyceride yields 3 fatty acids and a glycerol molecule.</a:t>
            </a:r>
            <a:endParaRPr lang="en-US" dirty="0"/>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35</a:t>
            </a:fld>
            <a:endParaRPr lang="en-US"/>
          </a:p>
        </p:txBody>
      </p:sp>
    </p:spTree>
    <p:extLst>
      <p:ext uri="{BB962C8B-B14F-4D97-AF65-F5344CB8AC3E}">
        <p14:creationId xmlns:p14="http://schemas.microsoft.com/office/powerpoint/2010/main" val="4275663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0DC4-4164-47F1-A9D0-106F66890ECE}"/>
              </a:ext>
            </a:extLst>
          </p:cNvPr>
          <p:cNvSpPr>
            <a:spLocks noGrp="1"/>
          </p:cNvSpPr>
          <p:nvPr>
            <p:ph type="title"/>
          </p:nvPr>
        </p:nvSpPr>
        <p:spPr/>
        <p:txBody>
          <a:bodyPr/>
          <a:lstStyle/>
          <a:p>
            <a:r>
              <a:rPr lang="en-US" dirty="0"/>
              <a:t>Figure 10-10: Fuel Use and Exercise Intensity</a:t>
            </a:r>
          </a:p>
        </p:txBody>
      </p:sp>
      <p:sp>
        <p:nvSpPr>
          <p:cNvPr id="3" name="Content Placeholder 2">
            <a:extLst>
              <a:ext uri="{FF2B5EF4-FFF2-40B4-BE49-F238E27FC236}">
                <a16:creationId xmlns:a16="http://schemas.microsoft.com/office/drawing/2014/main" id="{C31C3E88-4828-4953-8C92-C732FCA3CEA3}"/>
              </a:ext>
            </a:extLst>
          </p:cNvPr>
          <p:cNvSpPr>
            <a:spLocks noGrp="1"/>
          </p:cNvSpPr>
          <p:nvPr>
            <p:ph sz="quarter" idx="11"/>
          </p:nvPr>
        </p:nvSpPr>
        <p:spPr>
          <a:xfrm>
            <a:off x="342900" y="1276710"/>
            <a:ext cx="8458200" cy="825222"/>
          </a:xfrm>
        </p:spPr>
        <p:txBody>
          <a:bodyPr/>
          <a:lstStyle/>
          <a:p>
            <a:r>
              <a:rPr lang="en-US" dirty="0"/>
              <a:t>At rest or during light activity, nearly equal amounts of carbohydrate and fat are used to generate ATP.</a:t>
            </a:r>
            <a:endParaRPr lang="en-US" altLang="en-US" dirty="0"/>
          </a:p>
        </p:txBody>
      </p:sp>
      <p:sp>
        <p:nvSpPr>
          <p:cNvPr id="7" name="Content Placeholder 3">
            <a:extLst>
              <a:ext uri="{FF2B5EF4-FFF2-40B4-BE49-F238E27FC236}">
                <a16:creationId xmlns:a16="http://schemas.microsoft.com/office/drawing/2014/main" id="{64AD91D5-DFCF-4396-BFDD-8E7B1BAF0FE8}"/>
              </a:ext>
            </a:extLst>
          </p:cNvPr>
          <p:cNvSpPr>
            <a:spLocks noGrp="1"/>
          </p:cNvSpPr>
          <p:nvPr>
            <p:ph sz="quarter" idx="15"/>
          </p:nvPr>
        </p:nvSpPr>
        <p:spPr>
          <a:xfrm>
            <a:off x="342900" y="2395231"/>
            <a:ext cx="3623458" cy="3855815"/>
          </a:xfrm>
        </p:spPr>
        <p:txBody>
          <a:bodyPr/>
          <a:lstStyle/>
          <a:p>
            <a:pPr marL="342900" indent="-342900">
              <a:spcBef>
                <a:spcPts val="1000"/>
              </a:spcBef>
              <a:spcAft>
                <a:spcPts val="0"/>
              </a:spcAft>
              <a:buFont typeface="Arial" panose="020B0604020202020204" pitchFamily="34" charset="0"/>
              <a:buChar char="•"/>
            </a:pPr>
            <a:r>
              <a:rPr lang="en-US" dirty="0"/>
              <a:t>As activity intensifies, anaerobic processes supply quick fuel; proportion of carbohydrates used increases.</a:t>
            </a:r>
          </a:p>
          <a:p>
            <a:pPr marL="342900" indent="-342900">
              <a:spcBef>
                <a:spcPts val="1000"/>
              </a:spcBef>
              <a:spcAft>
                <a:spcPts val="0"/>
              </a:spcAft>
              <a:buFont typeface="Arial" panose="020B0604020202020204" pitchFamily="34" charset="0"/>
              <a:buChar char="•"/>
            </a:pPr>
            <a:r>
              <a:rPr lang="en-US" dirty="0"/>
              <a:t>Except during endurance exercise, little protein is used for fuel.</a:t>
            </a:r>
          </a:p>
        </p:txBody>
      </p:sp>
      <p:pic>
        <p:nvPicPr>
          <p:cNvPr id="8" name="Picture 4" descr="Chart showing the relationship between Percentage of Total Fuel Usage and Intensity of Exercise (e.g., heart rate).">
            <a:extLst>
              <a:ext uri="{FF2B5EF4-FFF2-40B4-BE49-F238E27FC236}">
                <a16:creationId xmlns:a16="http://schemas.microsoft.com/office/drawing/2014/main" id="{828937B6-2F93-4CD6-B387-D0608F06429D}"/>
              </a:ext>
            </a:extLst>
          </p:cNvPr>
          <p:cNvPicPr>
            <a:picLocks noChangeAspect="1"/>
          </p:cNvPicPr>
          <p:nvPr/>
        </p:nvPicPr>
        <p:blipFill>
          <a:blip r:embed="rId3"/>
          <a:stretch>
            <a:fillRect/>
          </a:stretch>
        </p:blipFill>
        <p:spPr>
          <a:xfrm>
            <a:off x="3866608" y="2395231"/>
            <a:ext cx="5108387" cy="3566160"/>
          </a:xfrm>
          <a:prstGeom prst="rect">
            <a:avLst/>
          </a:prstGeom>
        </p:spPr>
      </p:pic>
      <p:sp>
        <p:nvSpPr>
          <p:cNvPr id="6" name="Slide Number Placeholder 5">
            <a:extLst>
              <a:ext uri="{FF2B5EF4-FFF2-40B4-BE49-F238E27FC236}">
                <a16:creationId xmlns:a16="http://schemas.microsoft.com/office/drawing/2014/main" id="{ADA112EB-D1A3-4175-97BA-DFDFFBAF9B41}"/>
              </a:ext>
            </a:extLst>
          </p:cNvPr>
          <p:cNvSpPr>
            <a:spLocks noGrp="1"/>
          </p:cNvSpPr>
          <p:nvPr>
            <p:ph type="sldNum" sz="quarter" idx="10"/>
          </p:nvPr>
        </p:nvSpPr>
        <p:spPr/>
        <p:txBody>
          <a:bodyPr/>
          <a:lstStyle/>
          <a:p>
            <a:fld id="{68151E55-6873-49E2-B8D5-2F265E6F1973}" type="slidenum">
              <a:rPr lang="en-US" smtClean="0"/>
              <a:pPr/>
              <a:t>36</a:t>
            </a:fld>
            <a:endParaRPr lang="en-US"/>
          </a:p>
        </p:txBody>
      </p:sp>
    </p:spTree>
    <p:extLst>
      <p:ext uri="{BB962C8B-B14F-4D97-AF65-F5344CB8AC3E}">
        <p14:creationId xmlns:p14="http://schemas.microsoft.com/office/powerpoint/2010/main" val="413233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0DC4-4164-47F1-A9D0-106F66890ECE}"/>
              </a:ext>
            </a:extLst>
          </p:cNvPr>
          <p:cNvSpPr>
            <a:spLocks noGrp="1"/>
          </p:cNvSpPr>
          <p:nvPr>
            <p:ph type="title"/>
          </p:nvPr>
        </p:nvSpPr>
        <p:spPr/>
        <p:txBody>
          <a:bodyPr/>
          <a:lstStyle/>
          <a:p>
            <a:r>
              <a:rPr lang="en-US" dirty="0"/>
              <a:t>Figure 10-8: ATP Formation from Carbohydrate, Fat, and Protein</a:t>
            </a:r>
          </a:p>
        </p:txBody>
      </p:sp>
      <p:pic>
        <p:nvPicPr>
          <p:cNvPr id="8" name="Picture 2" descr="An illustration of A T P synthesis from dietary protein, carbohydrate and fat.">
            <a:extLst>
              <a:ext uri="{FF2B5EF4-FFF2-40B4-BE49-F238E27FC236}">
                <a16:creationId xmlns:a16="http://schemas.microsoft.com/office/drawing/2014/main" id="{828937B6-2F93-4CD6-B387-D0608F06429D}"/>
              </a:ext>
            </a:extLst>
          </p:cNvPr>
          <p:cNvPicPr>
            <a:picLocks noChangeAspect="1"/>
          </p:cNvPicPr>
          <p:nvPr/>
        </p:nvPicPr>
        <p:blipFill>
          <a:blip r:embed="rId3"/>
          <a:stretch>
            <a:fillRect/>
          </a:stretch>
        </p:blipFill>
        <p:spPr>
          <a:xfrm>
            <a:off x="833022" y="1094489"/>
            <a:ext cx="7297434" cy="4937760"/>
          </a:xfrm>
          <a:prstGeom prst="rect">
            <a:avLst/>
          </a:prstGeom>
        </p:spPr>
      </p:pic>
      <p:sp>
        <p:nvSpPr>
          <p:cNvPr id="11" name="Content Placeholder 3">
            <a:extLst>
              <a:ext uri="{FF2B5EF4-FFF2-40B4-BE49-F238E27FC236}">
                <a16:creationId xmlns:a16="http://schemas.microsoft.com/office/drawing/2014/main" id="{1BCBE738-1C89-47BD-943B-EB0F06605522}"/>
              </a:ext>
            </a:extLst>
          </p:cNvPr>
          <p:cNvSpPr>
            <a:spLocks noGrp="1"/>
          </p:cNvSpPr>
          <p:nvPr>
            <p:ph sz="quarter" idx="11"/>
          </p:nvPr>
        </p:nvSpPr>
        <p:spPr>
          <a:xfrm>
            <a:off x="141023" y="2778828"/>
            <a:ext cx="2447800" cy="3289465"/>
          </a:xfrm>
        </p:spPr>
        <p:txBody>
          <a:bodyPr/>
          <a:lstStyle/>
          <a:p>
            <a:pPr>
              <a:spcBef>
                <a:spcPts val="600"/>
              </a:spcBef>
              <a:spcAft>
                <a:spcPts val="600"/>
              </a:spcAft>
            </a:pPr>
            <a:r>
              <a:rPr lang="en-US" sz="1800" dirty="0"/>
              <a:t>Along with phosphocreatine, all 3 macronutrients may be used for ATP synthesis, but glucose and fatty acids are primary sources.</a:t>
            </a:r>
          </a:p>
          <a:p>
            <a:pPr>
              <a:spcBef>
                <a:spcPts val="600"/>
              </a:spcBef>
              <a:spcAft>
                <a:spcPts val="600"/>
              </a:spcAft>
            </a:pPr>
            <a:r>
              <a:rPr lang="en-US" sz="1800" dirty="0"/>
              <a:t>Glucose may be broken down anaerobically or may undergo complete aerobic metabolism.</a:t>
            </a:r>
          </a:p>
        </p:txBody>
      </p:sp>
      <p:sp>
        <p:nvSpPr>
          <p:cNvPr id="9" name="Content Placeholder 4">
            <a:extLst>
              <a:ext uri="{FF2B5EF4-FFF2-40B4-BE49-F238E27FC236}">
                <a16:creationId xmlns:a16="http://schemas.microsoft.com/office/drawing/2014/main" id="{2F32CFBF-A6AB-4AD7-9F48-98CE77721523}"/>
              </a:ext>
            </a:extLst>
          </p:cNvPr>
          <p:cNvSpPr>
            <a:spLocks noGrp="1"/>
          </p:cNvSpPr>
          <p:nvPr>
            <p:ph sz="quarter" idx="15"/>
          </p:nvPr>
        </p:nvSpPr>
        <p:spPr>
          <a:xfrm>
            <a:off x="6305796" y="2778828"/>
            <a:ext cx="2661553" cy="3412843"/>
          </a:xfrm>
        </p:spPr>
        <p:txBody>
          <a:bodyPr/>
          <a:lstStyle/>
          <a:p>
            <a:pPr>
              <a:spcBef>
                <a:spcPts val="600"/>
              </a:spcBef>
              <a:spcAft>
                <a:spcPts val="600"/>
              </a:spcAft>
            </a:pPr>
            <a:r>
              <a:rPr lang="en-US" sz="1800" dirty="0"/>
              <a:t>Products of fatty-acid breakdown are used for aerobic metabolism.</a:t>
            </a:r>
          </a:p>
          <a:p>
            <a:pPr>
              <a:spcBef>
                <a:spcPts val="600"/>
              </a:spcBef>
              <a:spcAft>
                <a:spcPts val="600"/>
              </a:spcAft>
            </a:pPr>
            <a:r>
              <a:rPr lang="en-US" sz="1800" dirty="0"/>
              <a:t>Although limited, products of amino-acid breakdown are used for the aerobic pathway.</a:t>
            </a:r>
          </a:p>
          <a:p>
            <a:pPr>
              <a:spcBef>
                <a:spcPts val="600"/>
              </a:spcBef>
              <a:spcAft>
                <a:spcPts val="600"/>
              </a:spcAft>
            </a:pPr>
            <a:r>
              <a:rPr lang="en-US" sz="1800" dirty="0"/>
              <a:t>Many vitamins and minerals participate in these metabolic pathways.</a:t>
            </a:r>
          </a:p>
        </p:txBody>
      </p:sp>
      <p:sp>
        <p:nvSpPr>
          <p:cNvPr id="5" name="Text Placeholder 5">
            <a:extLst>
              <a:ext uri="{FF2B5EF4-FFF2-40B4-BE49-F238E27FC236}">
                <a16:creationId xmlns:a16="http://schemas.microsoft.com/office/drawing/2014/main" id="{38677AA6-E5F3-4522-8889-B3B6213612CD}"/>
              </a:ext>
            </a:extLst>
          </p:cNvPr>
          <p:cNvSpPr>
            <a:spLocks noGrp="1"/>
          </p:cNvSpPr>
          <p:nvPr>
            <p:ph type="body" sz="quarter" idx="40"/>
          </p:nvPr>
        </p:nvSpPr>
        <p:spPr/>
        <p:txBody>
          <a:bodyPr/>
          <a:lstStyle/>
          <a:p>
            <a:r>
              <a:rPr lang="en-US" dirty="0">
                <a:hlinkClick r:id="rId4" action="ppaction://hlinksldjump"/>
              </a:rPr>
              <a:t>Access the text alternative for slide images</a:t>
            </a:r>
            <a:endParaRPr lang="en-US" dirty="0">
              <a:hlinkClick r:id="" action="ppaction://noaction"/>
            </a:endParaRPr>
          </a:p>
        </p:txBody>
      </p:sp>
      <p:sp>
        <p:nvSpPr>
          <p:cNvPr id="6" name="Slide Number Placeholder 6">
            <a:extLst>
              <a:ext uri="{FF2B5EF4-FFF2-40B4-BE49-F238E27FC236}">
                <a16:creationId xmlns:a16="http://schemas.microsoft.com/office/drawing/2014/main" id="{ADA112EB-D1A3-4175-97BA-DFDFFBAF9B41}"/>
              </a:ext>
            </a:extLst>
          </p:cNvPr>
          <p:cNvSpPr>
            <a:spLocks noGrp="1"/>
          </p:cNvSpPr>
          <p:nvPr>
            <p:ph type="sldNum" sz="quarter" idx="10"/>
          </p:nvPr>
        </p:nvSpPr>
        <p:spPr/>
        <p:txBody>
          <a:bodyPr/>
          <a:lstStyle/>
          <a:p>
            <a:fld id="{68151E55-6873-49E2-B8D5-2F265E6F1973}" type="slidenum">
              <a:rPr lang="en-US" smtClean="0"/>
              <a:pPr/>
              <a:t>37</a:t>
            </a:fld>
            <a:endParaRPr lang="en-US"/>
          </a:p>
        </p:txBody>
      </p:sp>
    </p:spTree>
    <p:extLst>
      <p:ext uri="{BB962C8B-B14F-4D97-AF65-F5344CB8AC3E}">
        <p14:creationId xmlns:p14="http://schemas.microsoft.com/office/powerpoint/2010/main" val="1554684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Aerobic Metabolism—Protein </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600"/>
              </a:spcBef>
              <a:spcAft>
                <a:spcPts val="600"/>
              </a:spcAft>
              <a:defRPr/>
            </a:pPr>
            <a:r>
              <a:rPr lang="en-US" dirty="0">
                <a:cs typeface="Arial" pitchFamily="34" charset="0"/>
              </a:rPr>
              <a:t>During rest and low to moderate intensity exercise</a:t>
            </a:r>
          </a:p>
          <a:p>
            <a:pPr marL="347472" lvl="1" indent="-347472">
              <a:spcBef>
                <a:spcPts val="600"/>
              </a:spcBef>
              <a:spcAft>
                <a:spcPts val="600"/>
              </a:spcAft>
              <a:defRPr/>
            </a:pPr>
            <a:r>
              <a:rPr lang="en-US" dirty="0">
                <a:cs typeface="Arial" pitchFamily="34" charset="0"/>
              </a:rPr>
              <a:t>Provides approximately 5% of energy needs.</a:t>
            </a:r>
          </a:p>
          <a:p>
            <a:pPr>
              <a:spcBef>
                <a:spcPts val="600"/>
              </a:spcBef>
              <a:spcAft>
                <a:spcPts val="600"/>
              </a:spcAft>
              <a:defRPr/>
            </a:pPr>
            <a:r>
              <a:rPr lang="en-US" dirty="0">
                <a:cs typeface="Arial" pitchFamily="34" charset="0"/>
              </a:rPr>
              <a:t>During endurance exercise</a:t>
            </a:r>
          </a:p>
          <a:p>
            <a:pPr marL="347472" lvl="1" indent="-347472">
              <a:spcBef>
                <a:spcPts val="600"/>
              </a:spcBef>
              <a:spcAft>
                <a:spcPts val="600"/>
              </a:spcAft>
              <a:defRPr/>
            </a:pPr>
            <a:r>
              <a:rPr lang="en-US" dirty="0">
                <a:cs typeface="Arial" pitchFamily="34" charset="0"/>
              </a:rPr>
              <a:t>Provides 10% to 15% of energy needs.</a:t>
            </a:r>
            <a:endParaRPr lang="en-US" dirty="0"/>
          </a:p>
          <a:p>
            <a:pPr>
              <a:spcBef>
                <a:spcPts val="600"/>
              </a:spcBef>
              <a:spcAft>
                <a:spcPts val="600"/>
              </a:spcAft>
              <a:defRPr/>
            </a:pPr>
            <a:r>
              <a:rPr lang="en-US" dirty="0">
                <a:cs typeface="Arial" pitchFamily="34" charset="0"/>
              </a:rPr>
              <a:t>Branched-chain amino acids provide most energy.</a:t>
            </a:r>
          </a:p>
          <a:p>
            <a:pPr>
              <a:spcBef>
                <a:spcPts val="600"/>
              </a:spcBef>
              <a:spcAft>
                <a:spcPts val="600"/>
              </a:spcAft>
              <a:defRPr/>
            </a:pPr>
            <a:r>
              <a:rPr lang="en-US" dirty="0">
                <a:cs typeface="Arial" pitchFamily="34" charset="0"/>
              </a:rPr>
              <a:t>Resistance exercise uses less protein.</a:t>
            </a:r>
          </a:p>
          <a:p>
            <a:pPr>
              <a:spcBef>
                <a:spcPts val="600"/>
              </a:spcBef>
              <a:spcAft>
                <a:spcPts val="600"/>
              </a:spcAft>
              <a:defRPr/>
            </a:pPr>
            <a:r>
              <a:rPr lang="en-US" dirty="0">
                <a:cs typeface="Arial" pitchFamily="34" charset="0"/>
              </a:rPr>
              <a:t>Average dietary pattern:</a:t>
            </a:r>
          </a:p>
          <a:p>
            <a:pPr marL="347472" lvl="1" indent="-347472">
              <a:spcBef>
                <a:spcPts val="600"/>
              </a:spcBef>
              <a:spcAft>
                <a:spcPts val="600"/>
              </a:spcAft>
              <a:defRPr/>
            </a:pPr>
            <a:r>
              <a:rPr lang="en-US" dirty="0">
                <a:cs typeface="Arial" pitchFamily="34" charset="0"/>
              </a:rPr>
              <a:t>Provides ample amount of these amino acids.</a:t>
            </a:r>
          </a:p>
          <a:p>
            <a:pPr marL="347472" lvl="1" indent="-347472">
              <a:spcBef>
                <a:spcPts val="600"/>
              </a:spcBef>
              <a:spcAft>
                <a:spcPts val="600"/>
              </a:spcAft>
              <a:defRPr/>
            </a:pPr>
            <a:r>
              <a:rPr lang="en-US" dirty="0">
                <a:cs typeface="Arial" pitchFamily="34" charset="0"/>
              </a:rPr>
              <a:t>Supplements not needed.</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38</a:t>
            </a:fld>
            <a:endParaRPr lang="en-US"/>
          </a:p>
        </p:txBody>
      </p:sp>
    </p:spTree>
    <p:extLst>
      <p:ext uri="{BB962C8B-B14F-4D97-AF65-F5344CB8AC3E}">
        <p14:creationId xmlns:p14="http://schemas.microsoft.com/office/powerpoint/2010/main" val="2784470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Physical Training Affects Fuel Use</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600"/>
              </a:spcBef>
              <a:spcAft>
                <a:spcPts val="600"/>
              </a:spcAft>
              <a:defRPr/>
            </a:pPr>
            <a:r>
              <a:rPr lang="en-US" dirty="0">
                <a:latin typeface="+mj-lt"/>
              </a:rPr>
              <a:t>“Training Effect” occurs when starting regular exercise.</a:t>
            </a:r>
          </a:p>
          <a:p>
            <a:pPr marL="347472" lvl="1" indent="-347472">
              <a:spcBef>
                <a:spcPts val="600"/>
              </a:spcBef>
              <a:spcAft>
                <a:spcPts val="600"/>
              </a:spcAft>
              <a:defRPr/>
            </a:pPr>
            <a:r>
              <a:rPr lang="en-US" dirty="0">
                <a:latin typeface="+mj-lt"/>
              </a:rPr>
              <a:t>Initially tire easily in about 20 minutes.</a:t>
            </a:r>
          </a:p>
          <a:p>
            <a:pPr marL="347472" lvl="1" indent="-347472">
              <a:spcBef>
                <a:spcPts val="600"/>
              </a:spcBef>
              <a:spcAft>
                <a:spcPts val="600"/>
              </a:spcAft>
              <a:defRPr/>
            </a:pPr>
            <a:r>
              <a:rPr lang="en-US" dirty="0">
                <a:latin typeface="+mj-lt"/>
              </a:rPr>
              <a:t>Months later, may go 1 hour plus before fatigue.</a:t>
            </a:r>
          </a:p>
          <a:p>
            <a:pPr>
              <a:spcBef>
                <a:spcPts val="600"/>
              </a:spcBef>
              <a:spcAft>
                <a:spcPts val="600"/>
              </a:spcAft>
              <a:defRPr/>
            </a:pPr>
            <a:r>
              <a:rPr lang="en-US" dirty="0">
                <a:latin typeface="+mj-lt"/>
              </a:rPr>
              <a:t>Caused by changes in ability of cells to generate ATP:</a:t>
            </a:r>
          </a:p>
          <a:p>
            <a:pPr marL="347472" lvl="1" indent="-347472">
              <a:spcBef>
                <a:spcPts val="600"/>
              </a:spcBef>
              <a:spcAft>
                <a:spcPts val="600"/>
              </a:spcAft>
              <a:buFont typeface="Arial"/>
              <a:buChar char="•"/>
              <a:defRPr/>
            </a:pPr>
            <a:r>
              <a:rPr lang="en-US" dirty="0">
                <a:latin typeface="+mj-lt"/>
              </a:rPr>
              <a:t>Increased insulin sensitivity.</a:t>
            </a:r>
          </a:p>
          <a:p>
            <a:pPr marL="640080" lvl="3" indent="-283464">
              <a:spcBef>
                <a:spcPts val="600"/>
              </a:spcBef>
              <a:spcAft>
                <a:spcPts val="600"/>
              </a:spcAft>
              <a:buSzPct val="100000"/>
              <a:defRPr/>
            </a:pPr>
            <a:r>
              <a:rPr lang="en-US" sz="2000" dirty="0">
                <a:latin typeface="+mj-lt"/>
                <a:cs typeface="Calibri" panose="020F0502020204030204" pitchFamily="34" charset="0"/>
              </a:rPr>
              <a:t>More glucose transported from bloodstream into cells.</a:t>
            </a:r>
          </a:p>
          <a:p>
            <a:pPr marL="347472" lvl="1" indent="-347472">
              <a:spcBef>
                <a:spcPts val="600"/>
              </a:spcBef>
              <a:spcAft>
                <a:spcPts val="600"/>
              </a:spcAft>
              <a:buFont typeface="Arial"/>
              <a:buChar char="•"/>
              <a:defRPr/>
            </a:pPr>
            <a:r>
              <a:rPr lang="en-US" dirty="0">
                <a:latin typeface="+mj-lt"/>
              </a:rPr>
              <a:t>Increased muscle ability to store glycogen.</a:t>
            </a:r>
          </a:p>
          <a:p>
            <a:pPr marL="347472" lvl="1" indent="-347472">
              <a:spcBef>
                <a:spcPts val="600"/>
              </a:spcBef>
              <a:spcAft>
                <a:spcPts val="600"/>
              </a:spcAft>
              <a:buFont typeface="Arial"/>
              <a:buChar char="•"/>
              <a:defRPr/>
            </a:pPr>
            <a:r>
              <a:rPr lang="en-US" dirty="0">
                <a:latin typeface="+mj-lt"/>
              </a:rPr>
              <a:t>Increased storage and use of triglycerides.</a:t>
            </a:r>
          </a:p>
          <a:p>
            <a:pPr marL="347472" lvl="1" indent="-347472">
              <a:spcBef>
                <a:spcPts val="600"/>
              </a:spcBef>
              <a:spcAft>
                <a:spcPts val="600"/>
              </a:spcAft>
              <a:buFont typeface="Arial"/>
              <a:buChar char="•"/>
              <a:defRPr/>
            </a:pPr>
            <a:r>
              <a:rPr lang="en-US" dirty="0">
                <a:latin typeface="+mj-lt"/>
              </a:rPr>
              <a:t>More efficient protein/amino acid use.</a:t>
            </a:r>
          </a:p>
          <a:p>
            <a:pPr marL="347472" lvl="1" indent="-347472">
              <a:spcBef>
                <a:spcPts val="600"/>
              </a:spcBef>
              <a:spcAft>
                <a:spcPts val="600"/>
              </a:spcAft>
              <a:buFont typeface="Arial"/>
              <a:buChar char="•"/>
              <a:defRPr/>
            </a:pPr>
            <a:r>
              <a:rPr lang="en-US" dirty="0">
                <a:latin typeface="+mj-lt"/>
              </a:rPr>
              <a:t>Increased ability to convert food energy to exercise fuel.</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39</a:t>
            </a:fld>
            <a:endParaRPr lang="en-US"/>
          </a:p>
        </p:txBody>
      </p:sp>
    </p:spTree>
    <p:extLst>
      <p:ext uri="{BB962C8B-B14F-4D97-AF65-F5344CB8AC3E}">
        <p14:creationId xmlns:p14="http://schemas.microsoft.com/office/powerpoint/2010/main" val="400033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A843E-56EF-4DCA-8B1D-572322538D30}"/>
              </a:ext>
            </a:extLst>
          </p:cNvPr>
          <p:cNvSpPr>
            <a:spLocks noGrp="1"/>
          </p:cNvSpPr>
          <p:nvPr>
            <p:ph type="title"/>
          </p:nvPr>
        </p:nvSpPr>
        <p:spPr/>
        <p:txBody>
          <a:bodyPr/>
          <a:lstStyle/>
          <a:p>
            <a:r>
              <a:rPr lang="en-US" dirty="0"/>
              <a:t>Fake or Fact?</a:t>
            </a:r>
            <a:r>
              <a:rPr lang="en-US" sz="1200" dirty="0"/>
              <a:t> 1</a:t>
            </a:r>
          </a:p>
        </p:txBody>
      </p:sp>
      <p:sp>
        <p:nvSpPr>
          <p:cNvPr id="3" name="Content Placeholder 2">
            <a:extLst>
              <a:ext uri="{FF2B5EF4-FFF2-40B4-BE49-F238E27FC236}">
                <a16:creationId xmlns:a16="http://schemas.microsoft.com/office/drawing/2014/main" id="{F5BDD02E-2084-471B-8E77-4DC1E5B1F62F}"/>
              </a:ext>
            </a:extLst>
          </p:cNvPr>
          <p:cNvSpPr>
            <a:spLocks noGrp="1"/>
          </p:cNvSpPr>
          <p:nvPr>
            <p:ph sz="quarter" idx="11"/>
          </p:nvPr>
        </p:nvSpPr>
        <p:spPr>
          <a:xfrm>
            <a:off x="550164" y="1654662"/>
            <a:ext cx="3657600" cy="548640"/>
          </a:xfrm>
          <a:solidFill>
            <a:srgbClr val="C00000"/>
          </a:solidFill>
        </p:spPr>
        <p:txBody>
          <a:bodyPr anchor="ctr"/>
          <a:lstStyle/>
          <a:p>
            <a:pPr algn="ctr"/>
            <a:r>
              <a:rPr lang="en-US" sz="2800" b="1" dirty="0">
                <a:solidFill>
                  <a:schemeClr val="bg1"/>
                </a:solidFill>
              </a:rPr>
              <a:t>FAKE NEWS</a:t>
            </a:r>
          </a:p>
        </p:txBody>
      </p:sp>
      <p:sp>
        <p:nvSpPr>
          <p:cNvPr id="4" name="Content Placeholder 3">
            <a:extLst>
              <a:ext uri="{FF2B5EF4-FFF2-40B4-BE49-F238E27FC236}">
                <a16:creationId xmlns:a16="http://schemas.microsoft.com/office/drawing/2014/main" id="{8D006E4D-CB79-4458-84A1-B0E5D2463462}"/>
              </a:ext>
            </a:extLst>
          </p:cNvPr>
          <p:cNvSpPr>
            <a:spLocks noGrp="1"/>
          </p:cNvSpPr>
          <p:nvPr>
            <p:ph sz="quarter" idx="15"/>
          </p:nvPr>
        </p:nvSpPr>
        <p:spPr>
          <a:xfrm>
            <a:off x="550164" y="1313286"/>
            <a:ext cx="3657600" cy="4297680"/>
          </a:xfrm>
          <a:ln w="127000">
            <a:solidFill>
              <a:schemeClr val="tx1">
                <a:lumMod val="65000"/>
                <a:lumOff val="35000"/>
              </a:schemeClr>
            </a:solidFill>
          </a:ln>
        </p:spPr>
        <p:txBody>
          <a:bodyPr tIns="1097280" anchor="t"/>
          <a:lstStyle/>
          <a:p>
            <a:pPr algn="ctr">
              <a:lnSpc>
                <a:spcPct val="90000"/>
              </a:lnSpc>
              <a:spcBef>
                <a:spcPts val="1000"/>
              </a:spcBef>
              <a:spcAft>
                <a:spcPts val="0"/>
              </a:spcAft>
            </a:pPr>
            <a:r>
              <a:rPr lang="en-US" sz="2000" dirty="0"/>
              <a:t>The more protein you eat, the more muscle you will gain.</a:t>
            </a:r>
          </a:p>
        </p:txBody>
      </p:sp>
      <p:sp>
        <p:nvSpPr>
          <p:cNvPr id="5" name="Content Placeholder 4">
            <a:extLst>
              <a:ext uri="{FF2B5EF4-FFF2-40B4-BE49-F238E27FC236}">
                <a16:creationId xmlns:a16="http://schemas.microsoft.com/office/drawing/2014/main" id="{99954D91-B1D2-40E1-BB96-E33F28D352E4}"/>
              </a:ext>
            </a:extLst>
          </p:cNvPr>
          <p:cNvSpPr>
            <a:spLocks noGrp="1"/>
          </p:cNvSpPr>
          <p:nvPr>
            <p:ph sz="quarter" idx="17"/>
          </p:nvPr>
        </p:nvSpPr>
        <p:spPr>
          <a:xfrm>
            <a:off x="4216776" y="1939966"/>
            <a:ext cx="3657600" cy="548640"/>
          </a:xfrm>
          <a:solidFill>
            <a:srgbClr val="008000"/>
          </a:solidFill>
        </p:spPr>
        <p:txBody>
          <a:bodyPr anchor="ctr"/>
          <a:lstStyle/>
          <a:p>
            <a:pPr algn="ctr"/>
            <a:r>
              <a:rPr lang="en-US" sz="2800" b="1" dirty="0">
                <a:solidFill>
                  <a:schemeClr val="bg1"/>
                </a:solidFill>
              </a:rPr>
              <a:t>THE FACTS</a:t>
            </a:r>
            <a:endParaRPr lang="en-US" sz="2000" b="1" dirty="0"/>
          </a:p>
        </p:txBody>
      </p:sp>
      <p:sp>
        <p:nvSpPr>
          <p:cNvPr id="6" name="Content Placeholder 5">
            <a:extLst>
              <a:ext uri="{FF2B5EF4-FFF2-40B4-BE49-F238E27FC236}">
                <a16:creationId xmlns:a16="http://schemas.microsoft.com/office/drawing/2014/main" id="{72EE5A33-0015-44DC-97BD-D4A3CD385586}"/>
              </a:ext>
            </a:extLst>
          </p:cNvPr>
          <p:cNvSpPr>
            <a:spLocks noGrp="1"/>
          </p:cNvSpPr>
          <p:nvPr>
            <p:ph sz="quarter" idx="19"/>
          </p:nvPr>
        </p:nvSpPr>
        <p:spPr>
          <a:xfrm>
            <a:off x="4216776" y="1610782"/>
            <a:ext cx="3657600" cy="4297680"/>
          </a:xfrm>
          <a:ln w="127000">
            <a:solidFill>
              <a:schemeClr val="tx1">
                <a:lumMod val="65000"/>
                <a:lumOff val="35000"/>
              </a:schemeClr>
            </a:solidFill>
          </a:ln>
        </p:spPr>
        <p:txBody>
          <a:bodyPr lIns="182880" tIns="1005840" rIns="182880" anchor="t"/>
          <a:lstStyle/>
          <a:p>
            <a:pPr algn="ctr">
              <a:lnSpc>
                <a:spcPct val="90000"/>
              </a:lnSpc>
              <a:spcBef>
                <a:spcPts val="1000"/>
              </a:spcBef>
              <a:spcAft>
                <a:spcPts val="0"/>
              </a:spcAft>
            </a:pPr>
            <a:r>
              <a:rPr lang="en-US" sz="2000" dirty="0"/>
              <a:t>Protein does impact muscle mass. Protein beyond what is required equates to extra </a:t>
            </a:r>
            <a:r>
              <a:rPr lang="en-US" sz="2000" dirty="0" err="1"/>
              <a:t>calo-ies</a:t>
            </a:r>
            <a:r>
              <a:rPr lang="en-US" sz="2000" dirty="0"/>
              <a:t> that most do not need. It is best to time your protein intake in relation to your workouts. For instance, consume ample protein before or immediately after a workout for muscle repair and recovery. </a:t>
            </a:r>
          </a:p>
        </p:txBody>
      </p:sp>
      <p:sp>
        <p:nvSpPr>
          <p:cNvPr id="9" name="Slide Number Placeholder 6">
            <a:extLst>
              <a:ext uri="{FF2B5EF4-FFF2-40B4-BE49-F238E27FC236}">
                <a16:creationId xmlns:a16="http://schemas.microsoft.com/office/drawing/2014/main" id="{14453DD6-8002-4E3B-B7E5-AB8F22439DF8}"/>
              </a:ext>
            </a:extLst>
          </p:cNvPr>
          <p:cNvSpPr>
            <a:spLocks noGrp="1"/>
          </p:cNvSpPr>
          <p:nvPr>
            <p:ph type="sldNum" sz="quarter" idx="10"/>
          </p:nvPr>
        </p:nvSpPr>
        <p:spPr/>
        <p:txBody>
          <a:bodyPr/>
          <a:lstStyle/>
          <a:p>
            <a:fld id="{68151E55-6873-49E2-B8D5-2F265E6F1973}" type="slidenum">
              <a:rPr lang="en-US" smtClean="0"/>
              <a:pPr/>
              <a:t>4</a:t>
            </a:fld>
            <a:endParaRPr lang="en-US"/>
          </a:p>
        </p:txBody>
      </p:sp>
    </p:spTree>
    <p:extLst>
      <p:ext uri="{BB962C8B-B14F-4D97-AF65-F5344CB8AC3E}">
        <p14:creationId xmlns:p14="http://schemas.microsoft.com/office/powerpoint/2010/main" val="1161369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Table 10-2: Energy Sources Used by Muscle Cells</a:t>
            </a:r>
            <a:endParaRPr lang="en-US" sz="1200" dirty="0">
              <a:solidFill>
                <a:schemeClr val="tx1"/>
              </a:solidFill>
            </a:endParaRPr>
          </a:p>
        </p:txBody>
      </p:sp>
      <p:graphicFrame>
        <p:nvGraphicFramePr>
          <p:cNvPr id="9" name="Table 2">
            <a:extLst>
              <a:ext uri="{FF2B5EF4-FFF2-40B4-BE49-F238E27FC236}">
                <a16:creationId xmlns:a16="http://schemas.microsoft.com/office/drawing/2014/main" id="{5A229EA9-6A06-4B3D-961D-0FD6A4971AE1}"/>
              </a:ext>
            </a:extLst>
          </p:cNvPr>
          <p:cNvGraphicFramePr>
            <a:graphicFrameLocks/>
          </p:cNvGraphicFramePr>
          <p:nvPr>
            <p:extLst>
              <p:ext uri="{D42A27DB-BD31-4B8C-83A1-F6EECF244321}">
                <p14:modId xmlns:p14="http://schemas.microsoft.com/office/powerpoint/2010/main" val="822138870"/>
              </p:ext>
            </p:extLst>
          </p:nvPr>
        </p:nvGraphicFramePr>
        <p:xfrm>
          <a:off x="190500" y="1250950"/>
          <a:ext cx="8763000" cy="5029200"/>
        </p:xfrm>
        <a:graphic>
          <a:graphicData uri="http://schemas.openxmlformats.org/drawingml/2006/table">
            <a:tbl>
              <a:tblPr firstRow="1" bandRow="1">
                <a:tableStyleId>{5C22544A-7EE6-4342-B048-85BDC9FD1C3A}</a:tableStyleId>
              </a:tblPr>
              <a:tblGrid>
                <a:gridCol w="1930830">
                  <a:extLst>
                    <a:ext uri="{9D8B030D-6E8A-4147-A177-3AD203B41FA5}">
                      <a16:colId xmlns:a16="http://schemas.microsoft.com/office/drawing/2014/main" val="1016789514"/>
                    </a:ext>
                  </a:extLst>
                </a:gridCol>
                <a:gridCol w="3860370">
                  <a:extLst>
                    <a:ext uri="{9D8B030D-6E8A-4147-A177-3AD203B41FA5}">
                      <a16:colId xmlns:a16="http://schemas.microsoft.com/office/drawing/2014/main" val="2233004043"/>
                    </a:ext>
                  </a:extLst>
                </a:gridCol>
                <a:gridCol w="2971800">
                  <a:extLst>
                    <a:ext uri="{9D8B030D-6E8A-4147-A177-3AD203B41FA5}">
                      <a16:colId xmlns:a16="http://schemas.microsoft.com/office/drawing/2014/main" val="3922243105"/>
                    </a:ext>
                  </a:extLst>
                </a:gridCol>
              </a:tblGrid>
              <a:tr h="360708">
                <a:tc>
                  <a:txBody>
                    <a:bodyPr/>
                    <a:lstStyle/>
                    <a:p>
                      <a:r>
                        <a:rPr lang="en-US" sz="1800" dirty="0"/>
                        <a:t>Energy Source</a:t>
                      </a:r>
                      <a:endParaRPr lang="en-US" sz="1800" dirty="0">
                        <a:solidFill>
                          <a:schemeClr val="bg1"/>
                        </a:solidFill>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tc>
                  <a:txBody>
                    <a:bodyPr/>
                    <a:lstStyle/>
                    <a:p>
                      <a:r>
                        <a:rPr lang="en-US" sz="1800" dirty="0"/>
                        <a:t>When in Use</a:t>
                      </a:r>
                      <a:endParaRPr lang="en-US" sz="1800" dirty="0">
                        <a:solidFill>
                          <a:schemeClr val="bg1"/>
                        </a:solidFill>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tc>
                  <a:txBody>
                    <a:bodyPr/>
                    <a:lstStyle/>
                    <a:p>
                      <a:r>
                        <a:rPr lang="en-US" sz="1800" dirty="0"/>
                        <a:t>Activity</a:t>
                      </a:r>
                      <a:endParaRPr lang="en-US" sz="1800" dirty="0">
                        <a:solidFill>
                          <a:schemeClr val="bg1"/>
                        </a:solidFill>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45567208"/>
                  </a:ext>
                </a:extLst>
              </a:tr>
              <a:tr h="332961">
                <a:tc>
                  <a:txBody>
                    <a:bodyPr/>
                    <a:lstStyle/>
                    <a:p>
                      <a:r>
                        <a:rPr lang="en-US" sz="1800" dirty="0"/>
                        <a:t>ATP</a:t>
                      </a:r>
                      <a:endParaRPr lang="en-US" sz="18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r>
                        <a:rPr lang="en-US" sz="1800" dirty="0"/>
                        <a:t>At all times</a:t>
                      </a:r>
                      <a:endParaRPr lang="en-US" sz="18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r>
                        <a:rPr lang="en-US" sz="1800" dirty="0"/>
                        <a:t>All types</a:t>
                      </a:r>
                      <a:endParaRPr lang="en-US" sz="18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344894535"/>
                  </a:ext>
                </a:extLst>
              </a:tr>
              <a:tr h="582682">
                <a:tc>
                  <a:txBody>
                    <a:bodyPr/>
                    <a:lstStyle/>
                    <a:p>
                      <a:r>
                        <a:rPr lang="en-US" sz="1800" dirty="0"/>
                        <a:t>Phosphocreatine (PCr)</a:t>
                      </a:r>
                      <a:endParaRPr lang="en-US" sz="1800" dirty="0">
                        <a:latin typeface="+mj-lt"/>
                        <a:cs typeface="Calibri" panose="020F0502020204030204" pitchFamily="34" charset="0"/>
                      </a:endParaRPr>
                    </a:p>
                  </a:txBody>
                  <a:tcPr/>
                </a:tc>
                <a:tc>
                  <a:txBody>
                    <a:bodyPr/>
                    <a:lstStyle/>
                    <a:p>
                      <a:r>
                        <a:rPr lang="en-US" sz="1800" dirty="0"/>
                        <a:t>All physical activity initially; short bursts up</a:t>
                      </a:r>
                      <a:r>
                        <a:rPr lang="en-US" sz="1800" baseline="0" dirty="0"/>
                        <a:t> to 10 seconds</a:t>
                      </a:r>
                      <a:endParaRPr lang="en-US" sz="1800" dirty="0">
                        <a:latin typeface="+mj-lt"/>
                        <a:cs typeface="Calibri" panose="020F0502020204030204" pitchFamily="34" charset="0"/>
                      </a:endParaRPr>
                    </a:p>
                  </a:txBody>
                  <a:tcPr/>
                </a:tc>
                <a:tc>
                  <a:txBody>
                    <a:bodyPr/>
                    <a:lstStyle/>
                    <a:p>
                      <a:r>
                        <a:rPr lang="en-US" sz="1800" kern="1200" dirty="0">
                          <a:effectLst/>
                        </a:rPr>
                        <a:t>Throws, jumps, or 100- to 400-meter sprints</a:t>
                      </a:r>
                      <a:endParaRPr lang="en-US" sz="1800" kern="1200" dirty="0">
                        <a:solidFill>
                          <a:schemeClr val="dk1"/>
                        </a:solidFill>
                        <a:effectLst/>
                        <a:latin typeface="+mj-lt"/>
                        <a:ea typeface="+mn-ea"/>
                        <a:cs typeface="+mn-cs"/>
                      </a:endParaRPr>
                    </a:p>
                  </a:txBody>
                  <a:tcPr/>
                </a:tc>
                <a:extLst>
                  <a:ext uri="{0D108BD9-81ED-4DB2-BD59-A6C34878D82A}">
                    <a16:rowId xmlns:a16="http://schemas.microsoft.com/office/drawing/2014/main" val="3897648236"/>
                  </a:ext>
                </a:extLst>
              </a:tr>
              <a:tr h="582682">
                <a:tc>
                  <a:txBody>
                    <a:bodyPr/>
                    <a:lstStyle/>
                    <a:p>
                      <a:r>
                        <a:rPr lang="en-US" sz="1800" dirty="0"/>
                        <a:t>Carbohydrate (anaerobic)</a:t>
                      </a:r>
                      <a:endParaRPr lang="en-US" sz="1800" b="0" dirty="0">
                        <a:latin typeface="+mj-lt"/>
                        <a:cs typeface="Calibri" panose="020F0502020204030204" pitchFamily="34" charset="0"/>
                      </a:endParaRPr>
                    </a:p>
                  </a:txBody>
                  <a:tcPr/>
                </a:tc>
                <a:tc>
                  <a:txBody>
                    <a:bodyPr/>
                    <a:lstStyle/>
                    <a:p>
                      <a:r>
                        <a:rPr lang="en-US" sz="1800" dirty="0"/>
                        <a:t>High-intensity activity, especially lasting 30 seconds to 2 minutes</a:t>
                      </a:r>
                      <a:endParaRPr lang="en-US" sz="1800" dirty="0">
                        <a:latin typeface="+mj-lt"/>
                        <a:cs typeface="Calibri" panose="020F0502020204030204" pitchFamily="34" charset="0"/>
                      </a:endParaRPr>
                    </a:p>
                  </a:txBody>
                  <a:tcPr/>
                </a:tc>
                <a:tc>
                  <a:txBody>
                    <a:bodyPr/>
                    <a:lstStyle/>
                    <a:p>
                      <a:r>
                        <a:rPr lang="en-US" sz="1800" dirty="0"/>
                        <a:t>200-yard (about 200-meter) sprint</a:t>
                      </a:r>
                      <a:endParaRPr lang="en-US" sz="1800" dirty="0">
                        <a:latin typeface="+mj-lt"/>
                        <a:cs typeface="Calibri" panose="020F0502020204030204" pitchFamily="34" charset="0"/>
                      </a:endParaRPr>
                    </a:p>
                  </a:txBody>
                  <a:tcPr/>
                </a:tc>
                <a:extLst>
                  <a:ext uri="{0D108BD9-81ED-4DB2-BD59-A6C34878D82A}">
                    <a16:rowId xmlns:a16="http://schemas.microsoft.com/office/drawing/2014/main" val="4139054518"/>
                  </a:ext>
                </a:extLst>
              </a:tr>
              <a:tr h="824698">
                <a:tc>
                  <a:txBody>
                    <a:bodyPr/>
                    <a:lstStyle/>
                    <a:p>
                      <a:r>
                        <a:rPr lang="en-US" sz="1800" dirty="0"/>
                        <a:t>Carbohydrate (aerobic)</a:t>
                      </a:r>
                      <a:endParaRPr lang="en-US" sz="1800" b="0" dirty="0">
                        <a:latin typeface="+mj-lt"/>
                        <a:cs typeface="Calibri" panose="020F0502020204030204" pitchFamily="34" charset="0"/>
                      </a:endParaRPr>
                    </a:p>
                  </a:txBody>
                  <a:tcPr/>
                </a:tc>
                <a:tc>
                  <a:txBody>
                    <a:bodyPr/>
                    <a:lstStyle/>
                    <a:p>
                      <a:r>
                        <a:rPr lang="en-US" sz="1800" dirty="0"/>
                        <a:t>Physical activity lasting 2 minutes to several hours; the higher the intensity, the greater the use</a:t>
                      </a:r>
                      <a:endParaRPr lang="en-US" sz="1800" dirty="0">
                        <a:latin typeface="+mj-lt"/>
                        <a:cs typeface="Calibri" panose="020F0502020204030204" pitchFamily="34" charset="0"/>
                      </a:endParaRPr>
                    </a:p>
                  </a:txBody>
                  <a:tcPr/>
                </a:tc>
                <a:tc>
                  <a:txBody>
                    <a:bodyPr/>
                    <a:lstStyle/>
                    <a:p>
                      <a:r>
                        <a:rPr lang="en-US" sz="1800" dirty="0"/>
                        <a:t>Basketball, swimming, jogging, power walking</a:t>
                      </a:r>
                      <a:endParaRPr lang="en-US" sz="1800" dirty="0">
                        <a:latin typeface="+mj-lt"/>
                        <a:cs typeface="Calibri" panose="020F0502020204030204" pitchFamily="34" charset="0"/>
                      </a:endParaRPr>
                    </a:p>
                  </a:txBody>
                  <a:tcPr/>
                </a:tc>
                <a:extLst>
                  <a:ext uri="{0D108BD9-81ED-4DB2-BD59-A6C34878D82A}">
                    <a16:rowId xmlns:a16="http://schemas.microsoft.com/office/drawing/2014/main" val="3384322133"/>
                  </a:ext>
                </a:extLst>
              </a:tr>
              <a:tr h="783771">
                <a:tc>
                  <a:txBody>
                    <a:bodyPr/>
                    <a:lstStyle/>
                    <a:p>
                      <a:r>
                        <a:rPr lang="en-US" sz="1800" dirty="0"/>
                        <a:t>Fat (aerobic)</a:t>
                      </a:r>
                      <a:endParaRPr lang="en-US" sz="1800" dirty="0">
                        <a:latin typeface="+mj-lt"/>
                        <a:cs typeface="Calibri" panose="020F0502020204030204" pitchFamily="34" charset="0"/>
                      </a:endParaRPr>
                    </a:p>
                  </a:txBody>
                  <a:tcPr/>
                </a:tc>
                <a:tc>
                  <a:txBody>
                    <a:bodyPr/>
                    <a:lstStyle/>
                    <a:p>
                      <a:r>
                        <a:rPr lang="en-US" sz="1800" dirty="0"/>
                        <a:t>Activities lasting more</a:t>
                      </a:r>
                      <a:r>
                        <a:rPr lang="en-US" sz="1800" baseline="0" dirty="0"/>
                        <a:t> than a few</a:t>
                      </a:r>
                      <a:r>
                        <a:rPr lang="en-US" sz="1800" dirty="0"/>
                        <a:t> minutes,</a:t>
                      </a:r>
                      <a:r>
                        <a:rPr lang="en-US" sz="1800" baseline="0" dirty="0"/>
                        <a:t> greater amounts are used at lower intensities</a:t>
                      </a:r>
                      <a:endParaRPr lang="en-US" sz="1800" dirty="0">
                        <a:latin typeface="+mj-lt"/>
                        <a:cs typeface="Calibri" panose="020F0502020204030204" pitchFamily="34" charset="0"/>
                      </a:endParaRPr>
                    </a:p>
                  </a:txBody>
                  <a:tcPr/>
                </a:tc>
                <a:tc>
                  <a:txBody>
                    <a:bodyPr/>
                    <a:lstStyle/>
                    <a:p>
                      <a:r>
                        <a:rPr lang="en-US" sz="1800" dirty="0"/>
                        <a:t>Long-distance running</a:t>
                      </a:r>
                      <a:r>
                        <a:rPr lang="en-US" sz="1800" baseline="0" dirty="0"/>
                        <a:t> or </a:t>
                      </a:r>
                      <a:r>
                        <a:rPr lang="en-US" sz="1800" dirty="0"/>
                        <a:t>cycling; much of fuel used in a</a:t>
                      </a:r>
                      <a:r>
                        <a:rPr lang="en-US" sz="1800" baseline="0" dirty="0"/>
                        <a:t> </a:t>
                      </a:r>
                      <a:r>
                        <a:rPr lang="en-US" sz="1800" dirty="0"/>
                        <a:t>30-minute brisk walk</a:t>
                      </a:r>
                      <a:endParaRPr lang="en-US" sz="1800" dirty="0">
                        <a:latin typeface="+mj-lt"/>
                        <a:cs typeface="Calibri" panose="020F0502020204030204" pitchFamily="34" charset="0"/>
                      </a:endParaRPr>
                    </a:p>
                  </a:txBody>
                  <a:tcPr/>
                </a:tc>
                <a:extLst>
                  <a:ext uri="{0D108BD9-81ED-4DB2-BD59-A6C34878D82A}">
                    <a16:rowId xmlns:a16="http://schemas.microsoft.com/office/drawing/2014/main" val="1569366433"/>
                  </a:ext>
                </a:extLst>
              </a:tr>
              <a:tr h="1082123">
                <a:tc>
                  <a:txBody>
                    <a:bodyPr/>
                    <a:lstStyle/>
                    <a:p>
                      <a:r>
                        <a:rPr lang="en-US" sz="1800" dirty="0"/>
                        <a:t>Protein (aerobic)</a:t>
                      </a:r>
                      <a:endParaRPr lang="en-US" sz="1800" dirty="0">
                        <a:latin typeface="+mj-lt"/>
                        <a:cs typeface="Calibri" panose="020F0502020204030204" pitchFamily="34" charset="0"/>
                      </a:endParaRPr>
                    </a:p>
                  </a:txBody>
                  <a:tcPr/>
                </a:tc>
                <a:tc>
                  <a:txBody>
                    <a:bodyPr/>
                    <a:lstStyle/>
                    <a:p>
                      <a:r>
                        <a:rPr lang="en-US" sz="1800" dirty="0"/>
                        <a:t>Low amount used during all activities;</a:t>
                      </a:r>
                      <a:r>
                        <a:rPr lang="en-US" sz="1800" baseline="0" dirty="0"/>
                        <a:t> </a:t>
                      </a:r>
                      <a:r>
                        <a:rPr lang="en-US" sz="1800" dirty="0"/>
                        <a:t>slightly more in endurance exercise,</a:t>
                      </a:r>
                      <a:r>
                        <a:rPr lang="en-US" sz="1800" baseline="0" dirty="0"/>
                        <a:t> </a:t>
                      </a:r>
                      <a:r>
                        <a:rPr lang="en-US" sz="1800" dirty="0"/>
                        <a:t>especially when carbohydrate fuel is depleted</a:t>
                      </a:r>
                      <a:endParaRPr lang="en-US" sz="1800" dirty="0">
                        <a:latin typeface="+mj-lt"/>
                        <a:cs typeface="Calibri" panose="020F0502020204030204" pitchFamily="34" charset="0"/>
                      </a:endParaRPr>
                    </a:p>
                  </a:txBody>
                  <a:tcPr/>
                </a:tc>
                <a:tc>
                  <a:txBody>
                    <a:bodyPr/>
                    <a:lstStyle/>
                    <a:p>
                      <a:r>
                        <a:rPr lang="en-US" sz="1800" dirty="0"/>
                        <a:t>Long-distance running</a:t>
                      </a:r>
                      <a:endParaRPr lang="en-US" sz="1800" dirty="0">
                        <a:latin typeface="+mj-lt"/>
                        <a:cs typeface="Calibri" panose="020F0502020204030204" pitchFamily="34" charset="0"/>
                      </a:endParaRPr>
                    </a:p>
                  </a:txBody>
                  <a:tcPr/>
                </a:tc>
                <a:extLst>
                  <a:ext uri="{0D108BD9-81ED-4DB2-BD59-A6C34878D82A}">
                    <a16:rowId xmlns:a16="http://schemas.microsoft.com/office/drawing/2014/main" val="1554305316"/>
                  </a:ext>
                </a:extLst>
              </a:tr>
            </a:tbl>
          </a:graphicData>
        </a:graphic>
      </p:graphicFrame>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40</a:t>
            </a:fld>
            <a:endParaRPr lang="en-US"/>
          </a:p>
        </p:txBody>
      </p:sp>
    </p:spTree>
    <p:extLst>
      <p:ext uri="{BB962C8B-B14F-4D97-AF65-F5344CB8AC3E}">
        <p14:creationId xmlns:p14="http://schemas.microsoft.com/office/powerpoint/2010/main" val="2234952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Section 10.4: Nutrient Recommendations for Active Adults and Athletes—Concepts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marL="457200" indent="-457200">
              <a:spcBef>
                <a:spcPts val="1000"/>
              </a:spcBef>
              <a:spcAft>
                <a:spcPts val="1200"/>
              </a:spcAft>
              <a:buFont typeface="+mj-lt"/>
              <a:buAutoNum type="arabicPeriod"/>
            </a:pPr>
            <a:r>
              <a:rPr lang="en-US" altLang="en-US" dirty="0"/>
              <a:t>What does it mean to “cut weight” before a competition? How may this affect physical performance?</a:t>
            </a:r>
          </a:p>
          <a:p>
            <a:pPr marL="457200" indent="-457200">
              <a:spcBef>
                <a:spcPts val="1000"/>
              </a:spcBef>
              <a:spcAft>
                <a:spcPts val="1200"/>
              </a:spcAft>
              <a:buFont typeface="+mj-lt"/>
              <a:buAutoNum type="arabicPeriod"/>
            </a:pPr>
            <a:r>
              <a:rPr lang="en-US" altLang="en-US" dirty="0"/>
              <a:t>Greta, a point guard on the women’s basketball team, complains of chronic fatigue. Describe three nutritional concerns you would investigate.</a:t>
            </a:r>
          </a:p>
          <a:p>
            <a:pPr marL="457200" indent="-457200">
              <a:spcBef>
                <a:spcPts val="1000"/>
              </a:spcBef>
              <a:spcAft>
                <a:spcPts val="1200"/>
              </a:spcAft>
              <a:buFont typeface="+mj-lt"/>
              <a:buAutoNum type="arabicPeriod"/>
            </a:pPr>
            <a:r>
              <a:rPr lang="en-US" altLang="en-US" dirty="0"/>
              <a:t>During one day of preseason training for football, David loses 7 pounds as a result of sweat losses. How much fluid should he drink to rehydrate after practice?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41</a:t>
            </a:fld>
            <a:endParaRPr lang="en-US"/>
          </a:p>
        </p:txBody>
      </p:sp>
    </p:spTree>
    <p:extLst>
      <p:ext uri="{BB962C8B-B14F-4D97-AF65-F5344CB8AC3E}">
        <p14:creationId xmlns:p14="http://schemas.microsoft.com/office/powerpoint/2010/main" val="3190976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Calorie Recommendations</a:t>
            </a:r>
            <a:r>
              <a:rPr lang="en-US" altLang="en-US" sz="1200" dirty="0">
                <a:solidFill>
                  <a:schemeClr val="tx1"/>
                </a:solidFill>
              </a:rPr>
              <a:t> 1</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600"/>
              </a:spcBef>
              <a:spcAft>
                <a:spcPts val="600"/>
              </a:spcAft>
              <a:defRPr/>
            </a:pPr>
            <a:r>
              <a:rPr lang="en-US" dirty="0">
                <a:cs typeface="Arial" pitchFamily="34" charset="0"/>
              </a:rPr>
              <a:t>Individual needs vary</a:t>
            </a:r>
          </a:p>
          <a:p>
            <a:pPr>
              <a:spcBef>
                <a:spcPts val="600"/>
              </a:spcBef>
              <a:spcAft>
                <a:spcPts val="600"/>
              </a:spcAft>
              <a:defRPr/>
            </a:pPr>
            <a:r>
              <a:rPr lang="en-US" dirty="0">
                <a:cs typeface="Arial" pitchFamily="34" charset="0"/>
              </a:rPr>
              <a:t>Monitor weight, body fat</a:t>
            </a:r>
          </a:p>
          <a:p>
            <a:pPr marL="347472" lvl="1" indent="-347472">
              <a:spcBef>
                <a:spcPts val="600"/>
              </a:spcBef>
              <a:spcAft>
                <a:spcPts val="600"/>
              </a:spcAft>
              <a:defRPr/>
            </a:pPr>
            <a:r>
              <a:rPr lang="en-US" dirty="0">
                <a:cs typeface="Arial" pitchFamily="34" charset="0"/>
              </a:rPr>
              <a:t>If weight falls, increase calories.</a:t>
            </a:r>
          </a:p>
          <a:p>
            <a:pPr marL="347472" lvl="1" indent="-347472">
              <a:spcBef>
                <a:spcPts val="600"/>
              </a:spcBef>
              <a:spcAft>
                <a:spcPts val="600"/>
              </a:spcAft>
              <a:defRPr/>
            </a:pPr>
            <a:r>
              <a:rPr lang="en-US" dirty="0">
                <a:cs typeface="Arial" pitchFamily="34" charset="0"/>
              </a:rPr>
              <a:t>If weight and body fat increase, reduce calories and increase activity.</a:t>
            </a:r>
          </a:p>
          <a:p>
            <a:pPr>
              <a:spcBef>
                <a:spcPts val="600"/>
              </a:spcBef>
              <a:spcAft>
                <a:spcPts val="600"/>
              </a:spcAft>
            </a:pPr>
            <a:r>
              <a:rPr lang="en-US" dirty="0"/>
              <a:t>Estimate of calories required to sustain moderate activity:</a:t>
            </a:r>
          </a:p>
          <a:p>
            <a:pPr marL="347472" indent="-347472">
              <a:spcBef>
                <a:spcPts val="600"/>
              </a:spcBef>
              <a:spcAft>
                <a:spcPts val="600"/>
              </a:spcAft>
              <a:buFont typeface="Arial"/>
              <a:buChar char="•"/>
            </a:pPr>
            <a:r>
              <a:rPr lang="en-US" dirty="0"/>
              <a:t>5 to 8 kcal per minute. </a:t>
            </a:r>
          </a:p>
          <a:p>
            <a:pPr marL="347472" indent="-347472">
              <a:spcBef>
                <a:spcPts val="600"/>
              </a:spcBef>
              <a:spcAft>
                <a:spcPts val="600"/>
              </a:spcAft>
              <a:buFont typeface="Arial"/>
              <a:buChar char="•"/>
            </a:pPr>
            <a:r>
              <a:rPr lang="en-US" dirty="0"/>
              <a:t>Calories required for sports training or competition must be added to those used to carry on normal activities.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42</a:t>
            </a:fld>
            <a:endParaRPr lang="en-US"/>
          </a:p>
        </p:txBody>
      </p:sp>
    </p:spTree>
    <p:extLst>
      <p:ext uri="{BB962C8B-B14F-4D97-AF65-F5344CB8AC3E}">
        <p14:creationId xmlns:p14="http://schemas.microsoft.com/office/powerpoint/2010/main" val="2390987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Calorie Recommendations</a:t>
            </a:r>
            <a:r>
              <a:rPr lang="en-US" altLang="en-US" sz="1200" dirty="0">
                <a:solidFill>
                  <a:schemeClr val="tx1"/>
                </a:solidFill>
              </a:rPr>
              <a:t> 2</a:t>
            </a:r>
            <a:endParaRPr lang="en-US" sz="1200" dirty="0">
              <a:solidFill>
                <a:schemeClr val="tx1"/>
              </a:solidFill>
            </a:endParaRPr>
          </a:p>
        </p:txBody>
      </p:sp>
      <p:sp>
        <p:nvSpPr>
          <p:cNvPr id="7" name="Content Placeholder 2">
            <a:extLst>
              <a:ext uri="{FF2B5EF4-FFF2-40B4-BE49-F238E27FC236}">
                <a16:creationId xmlns:a16="http://schemas.microsoft.com/office/drawing/2014/main" id="{B1D42B89-35E2-4B30-8282-49AD2A8279FD}"/>
              </a:ext>
            </a:extLst>
          </p:cNvPr>
          <p:cNvSpPr>
            <a:spLocks noGrp="1"/>
          </p:cNvSpPr>
          <p:nvPr>
            <p:ph sz="quarter" idx="11"/>
          </p:nvPr>
        </p:nvSpPr>
        <p:spPr>
          <a:xfrm>
            <a:off x="342900" y="1276710"/>
            <a:ext cx="8458200" cy="1432381"/>
          </a:xfrm>
        </p:spPr>
        <p:txBody>
          <a:bodyPr/>
          <a:lstStyle/>
          <a:p>
            <a:pPr>
              <a:lnSpc>
                <a:spcPct val="80000"/>
              </a:lnSpc>
              <a:spcAft>
                <a:spcPts val="1000"/>
              </a:spcAft>
              <a:defRPr/>
            </a:pPr>
            <a:r>
              <a:rPr lang="en-US" dirty="0">
                <a:cs typeface="Arial" pitchFamily="34" charset="0"/>
              </a:rPr>
              <a:t>Caution to athletes in sports with weight classes.</a:t>
            </a:r>
          </a:p>
          <a:p>
            <a:pPr marL="342900" lvl="1">
              <a:spcBef>
                <a:spcPts val="600"/>
              </a:spcBef>
              <a:spcAft>
                <a:spcPts val="0"/>
              </a:spcAft>
              <a:buFont typeface="Arial"/>
              <a:buChar char="•"/>
              <a:defRPr/>
            </a:pPr>
            <a:r>
              <a:rPr lang="en-US" dirty="0">
                <a:cs typeface="Arial" pitchFamily="34" charset="0"/>
              </a:rPr>
              <a:t>Many unhealthy methods used  to lose weight.</a:t>
            </a:r>
          </a:p>
          <a:p>
            <a:pPr marL="342900" lvl="1">
              <a:spcBef>
                <a:spcPts val="600"/>
              </a:spcBef>
              <a:buFont typeface="Arial"/>
              <a:buChar char="•"/>
              <a:defRPr/>
            </a:pPr>
            <a:r>
              <a:rPr lang="en-US" dirty="0">
                <a:cs typeface="Arial" pitchFamily="34" charset="0"/>
              </a:rPr>
              <a:t>Gradual, sustained calorie reduction is best approach.</a:t>
            </a:r>
            <a:endParaRPr lang="en-US" altLang="en-US" dirty="0"/>
          </a:p>
        </p:txBody>
      </p:sp>
      <p:sp>
        <p:nvSpPr>
          <p:cNvPr id="4" name="Content Placeholder 3">
            <a:extLst>
              <a:ext uri="{FF2B5EF4-FFF2-40B4-BE49-F238E27FC236}">
                <a16:creationId xmlns:a16="http://schemas.microsoft.com/office/drawing/2014/main" id="{434A98CA-2972-466F-8E5A-F8C76E2412FE}"/>
              </a:ext>
            </a:extLst>
          </p:cNvPr>
          <p:cNvSpPr>
            <a:spLocks noGrp="1"/>
          </p:cNvSpPr>
          <p:nvPr>
            <p:ph sz="quarter" idx="15"/>
          </p:nvPr>
        </p:nvSpPr>
        <p:spPr>
          <a:xfrm>
            <a:off x="342901" y="2848091"/>
            <a:ext cx="3765962" cy="3402955"/>
          </a:xfrm>
        </p:spPr>
        <p:txBody>
          <a:bodyPr/>
          <a:lstStyle/>
          <a:p>
            <a:pPr marL="342900" indent="-342900">
              <a:spcBef>
                <a:spcPts val="600"/>
              </a:spcBef>
              <a:spcAft>
                <a:spcPts val="600"/>
              </a:spcAft>
              <a:buFont typeface="Arial" panose="020B0604020202020204" pitchFamily="34" charset="0"/>
              <a:buChar char="•"/>
            </a:pPr>
            <a:r>
              <a:rPr lang="en-US" dirty="0"/>
              <a:t>Intense athletic training may require thousands of additional calories.</a:t>
            </a:r>
          </a:p>
          <a:p>
            <a:pPr marL="342900" indent="-342900">
              <a:spcBef>
                <a:spcPts val="600"/>
              </a:spcBef>
              <a:spcAft>
                <a:spcPts val="600"/>
              </a:spcAft>
              <a:buFont typeface="Arial" panose="020B0604020202020204" pitchFamily="34" charset="0"/>
              <a:buChar char="•"/>
            </a:pPr>
            <a:r>
              <a:rPr lang="en-US" dirty="0"/>
              <a:t>Increased food intake should easily provide ample protein and other nutrients to support activity.</a:t>
            </a:r>
          </a:p>
        </p:txBody>
      </p:sp>
      <p:pic>
        <p:nvPicPr>
          <p:cNvPr id="18" name="Picture 4" descr="Woman rowing.">
            <a:extLst>
              <a:ext uri="{FF2B5EF4-FFF2-40B4-BE49-F238E27FC236}">
                <a16:creationId xmlns:a16="http://schemas.microsoft.com/office/drawing/2014/main" id="{7D59E34A-55C4-414D-8FE9-DE621BF19460}"/>
              </a:ext>
            </a:extLst>
          </p:cNvPr>
          <p:cNvPicPr>
            <a:picLocks noChangeAspect="1"/>
          </p:cNvPicPr>
          <p:nvPr/>
        </p:nvPicPr>
        <p:blipFill>
          <a:blip r:embed="rId3"/>
          <a:stretch>
            <a:fillRect/>
          </a:stretch>
        </p:blipFill>
        <p:spPr>
          <a:xfrm>
            <a:off x="4078041" y="2945060"/>
            <a:ext cx="4802244" cy="3200400"/>
          </a:xfrm>
          <a:prstGeom prst="rect">
            <a:avLst/>
          </a:prstGeom>
        </p:spPr>
      </p:pic>
      <p:sp>
        <p:nvSpPr>
          <p:cNvPr id="15" name="Text Placeholder 5">
            <a:extLst>
              <a:ext uri="{FF2B5EF4-FFF2-40B4-BE49-F238E27FC236}">
                <a16:creationId xmlns:a16="http://schemas.microsoft.com/office/drawing/2014/main" id="{5BF36AF1-1F5C-46A3-B754-51ABA54A746A}"/>
              </a:ext>
            </a:extLst>
          </p:cNvPr>
          <p:cNvSpPr>
            <a:spLocks noGrp="1"/>
          </p:cNvSpPr>
          <p:nvPr>
            <p:ph type="body" sz="quarter" idx="39"/>
          </p:nvPr>
        </p:nvSpPr>
        <p:spPr>
          <a:xfrm>
            <a:off x="5427603" y="6191929"/>
            <a:ext cx="2103120" cy="182880"/>
          </a:xfrm>
        </p:spPr>
        <p:txBody>
          <a:bodyPr/>
          <a:lstStyle/>
          <a:p>
            <a:pPr algn="ctr"/>
            <a:r>
              <a:rPr lang="en-US" dirty="0">
                <a:solidFill>
                  <a:schemeClr val="tx1"/>
                </a:solidFill>
              </a:rPr>
              <a:t>Ty Milford/Aurora Open/ Getty Images</a:t>
            </a: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43</a:t>
            </a:fld>
            <a:endParaRPr lang="en-US"/>
          </a:p>
        </p:txBody>
      </p:sp>
    </p:spTree>
    <p:extLst>
      <p:ext uri="{BB962C8B-B14F-4D97-AF65-F5344CB8AC3E}">
        <p14:creationId xmlns:p14="http://schemas.microsoft.com/office/powerpoint/2010/main" val="3936942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Relative Energy Deficiency in Sport (RED-S)</a:t>
            </a:r>
            <a:endParaRPr lang="en-US" sz="1200" dirty="0">
              <a:solidFill>
                <a:schemeClr val="tx1"/>
              </a:solidFill>
            </a:endParaRPr>
          </a:p>
        </p:txBody>
      </p:sp>
      <p:sp>
        <p:nvSpPr>
          <p:cNvPr id="4" name="Content Placeholder 2">
            <a:extLst>
              <a:ext uri="{FF2B5EF4-FFF2-40B4-BE49-F238E27FC236}">
                <a16:creationId xmlns:a16="http://schemas.microsoft.com/office/drawing/2014/main" id="{BF3321D5-F334-479B-8338-6B3CA85FE03A}"/>
              </a:ext>
            </a:extLst>
          </p:cNvPr>
          <p:cNvSpPr>
            <a:spLocks noGrp="1"/>
          </p:cNvSpPr>
          <p:nvPr>
            <p:ph sz="quarter" idx="11"/>
          </p:nvPr>
        </p:nvSpPr>
        <p:spPr>
          <a:xfrm>
            <a:off x="342900" y="1276709"/>
            <a:ext cx="4114800" cy="5076589"/>
          </a:xfrm>
        </p:spPr>
        <p:txBody>
          <a:bodyPr/>
          <a:lstStyle/>
          <a:p>
            <a:pPr>
              <a:spcBef>
                <a:spcPts val="600"/>
              </a:spcBef>
            </a:pPr>
            <a:r>
              <a:rPr lang="en-US" sz="2200" dirty="0"/>
              <a:t>Female athlete triad syndrome:</a:t>
            </a:r>
          </a:p>
          <a:p>
            <a:pPr marL="342900" indent="-342900">
              <a:spcBef>
                <a:spcPts val="600"/>
              </a:spcBef>
              <a:buFont typeface="Arial" panose="020B0604020202020204" pitchFamily="34" charset="0"/>
              <a:buChar char="•"/>
            </a:pPr>
            <a:r>
              <a:rPr lang="en-US" sz="2200" dirty="0"/>
              <a:t>Historically been linked to low energy availability (LEA)</a:t>
            </a:r>
          </a:p>
          <a:p>
            <a:pPr marL="342900" indent="-342900">
              <a:spcBef>
                <a:spcPts val="600"/>
              </a:spcBef>
              <a:buFont typeface="Arial" panose="020B0604020202020204" pitchFamily="34" charset="0"/>
              <a:buChar char="•"/>
            </a:pPr>
            <a:r>
              <a:rPr lang="en-US" sz="2200" dirty="0"/>
              <a:t>Concept has been expanded to include male athletes.</a:t>
            </a:r>
          </a:p>
          <a:p>
            <a:pPr marL="342900" indent="-342900">
              <a:spcBef>
                <a:spcPts val="600"/>
              </a:spcBef>
              <a:buFont typeface="Arial" panose="020B0604020202020204" pitchFamily="34" charset="0"/>
              <a:buChar char="•"/>
            </a:pPr>
            <a:r>
              <a:rPr lang="en-US" sz="2200" dirty="0"/>
              <a:t>Extends beyond bone and menstrual health. </a:t>
            </a:r>
          </a:p>
          <a:p>
            <a:pPr>
              <a:spcBef>
                <a:spcPts val="600"/>
              </a:spcBef>
            </a:pPr>
            <a:r>
              <a:rPr lang="en-US" sz="2200" dirty="0"/>
              <a:t>Highest prevalence of LEA in: weight-sensitive endurance sports. </a:t>
            </a:r>
          </a:p>
        </p:txBody>
      </p:sp>
      <p:sp>
        <p:nvSpPr>
          <p:cNvPr id="5" name="Content Placeholder 3">
            <a:extLst>
              <a:ext uri="{FF2B5EF4-FFF2-40B4-BE49-F238E27FC236}">
                <a16:creationId xmlns:a16="http://schemas.microsoft.com/office/drawing/2014/main" id="{A229B7E8-E1BB-4177-A7C8-8318A08FBC7E}"/>
              </a:ext>
            </a:extLst>
          </p:cNvPr>
          <p:cNvSpPr>
            <a:spLocks noGrp="1"/>
          </p:cNvSpPr>
          <p:nvPr>
            <p:ph sz="quarter" idx="15"/>
          </p:nvPr>
        </p:nvSpPr>
        <p:spPr>
          <a:xfrm>
            <a:off x="4686300" y="1276709"/>
            <a:ext cx="4316972" cy="5183467"/>
          </a:xfrm>
        </p:spPr>
        <p:txBody>
          <a:bodyPr/>
          <a:lstStyle/>
          <a:p>
            <a:pPr>
              <a:spcBef>
                <a:spcPts val="600"/>
              </a:spcBef>
              <a:spcAft>
                <a:spcPts val="0"/>
              </a:spcAft>
            </a:pPr>
            <a:r>
              <a:rPr lang="en-US" sz="2200" dirty="0"/>
              <a:t>Relative energy deficiency in sport (RED-S) </a:t>
            </a:r>
          </a:p>
          <a:p>
            <a:pPr>
              <a:spcBef>
                <a:spcPts val="600"/>
              </a:spcBef>
              <a:spcAft>
                <a:spcPts val="0"/>
              </a:spcAft>
            </a:pPr>
            <a:r>
              <a:rPr lang="en-US" sz="2200" dirty="0"/>
              <a:t>addresses full range of concerns: </a:t>
            </a:r>
          </a:p>
          <a:p>
            <a:pPr marL="342900" indent="-342900">
              <a:spcBef>
                <a:spcPts val="600"/>
              </a:spcBef>
              <a:spcAft>
                <a:spcPts val="0"/>
              </a:spcAft>
              <a:buFont typeface="Arial" panose="020B0604020202020204" pitchFamily="34" charset="0"/>
              <a:buChar char="•"/>
            </a:pPr>
            <a:r>
              <a:rPr lang="en-US" sz="2200" dirty="0"/>
              <a:t>amenorrhea (females) </a:t>
            </a:r>
          </a:p>
          <a:p>
            <a:pPr marL="342900" indent="-342900">
              <a:spcBef>
                <a:spcPts val="600"/>
              </a:spcBef>
              <a:spcAft>
                <a:spcPts val="0"/>
              </a:spcAft>
              <a:buFont typeface="Arial" panose="020B0604020202020204" pitchFamily="34" charset="0"/>
              <a:buChar char="•"/>
            </a:pPr>
            <a:r>
              <a:rPr lang="en-US" sz="2200" dirty="0"/>
              <a:t>reduced testosterone levels and libido (males) </a:t>
            </a:r>
          </a:p>
          <a:p>
            <a:pPr marL="342900" indent="-342900">
              <a:spcBef>
                <a:spcPts val="600"/>
              </a:spcBef>
              <a:spcAft>
                <a:spcPts val="0"/>
              </a:spcAft>
              <a:buFont typeface="Arial" panose="020B0604020202020204" pitchFamily="34" charset="0"/>
              <a:buChar char="•"/>
            </a:pPr>
            <a:r>
              <a:rPr lang="en-US" sz="2200" dirty="0"/>
              <a:t>suboptimal bone health </a:t>
            </a:r>
          </a:p>
          <a:p>
            <a:pPr marL="342900" indent="-342900">
              <a:spcBef>
                <a:spcPts val="600"/>
              </a:spcBef>
              <a:spcAft>
                <a:spcPts val="0"/>
              </a:spcAft>
              <a:buFont typeface="Arial" panose="020B0604020202020204" pitchFamily="34" charset="0"/>
              <a:buChar char="•"/>
            </a:pPr>
            <a:r>
              <a:rPr lang="en-US" sz="2200" dirty="0"/>
              <a:t>increased risk of illness and injuries </a:t>
            </a:r>
          </a:p>
          <a:p>
            <a:pPr marL="342900" indent="-342900">
              <a:spcBef>
                <a:spcPts val="600"/>
              </a:spcBef>
              <a:spcAft>
                <a:spcPts val="0"/>
              </a:spcAft>
              <a:buFont typeface="Arial" panose="020B0604020202020204" pitchFamily="34" charset="0"/>
              <a:buChar char="•"/>
            </a:pPr>
            <a:r>
              <a:rPr lang="en-US" sz="2200" dirty="0"/>
              <a:t>gastrointestinal disturbances, </a:t>
            </a:r>
          </a:p>
          <a:p>
            <a:pPr marL="342900" indent="-342900">
              <a:spcBef>
                <a:spcPts val="600"/>
              </a:spcBef>
              <a:spcAft>
                <a:spcPts val="0"/>
              </a:spcAft>
              <a:buFont typeface="Arial" panose="020B0604020202020204" pitchFamily="34" charset="0"/>
              <a:buChar char="•"/>
            </a:pPr>
            <a:r>
              <a:rPr lang="en-US" sz="2200" dirty="0"/>
              <a:t>cardiovascular disease, </a:t>
            </a:r>
          </a:p>
          <a:p>
            <a:pPr marL="342900" indent="-342900">
              <a:spcBef>
                <a:spcPts val="600"/>
              </a:spcBef>
              <a:spcAft>
                <a:spcPts val="0"/>
              </a:spcAft>
              <a:buFont typeface="Arial" panose="020B0604020202020204" pitchFamily="34" charset="0"/>
              <a:buChar char="•"/>
            </a:pPr>
            <a:r>
              <a:rPr lang="en-US" sz="2200" dirty="0"/>
              <a:t>impaired training capacity, and poor performance. </a:t>
            </a:r>
          </a:p>
        </p:txBody>
      </p:sp>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4168537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0DC4-4164-47F1-A9D0-106F66890ECE}"/>
              </a:ext>
            </a:extLst>
          </p:cNvPr>
          <p:cNvSpPr>
            <a:spLocks noGrp="1"/>
          </p:cNvSpPr>
          <p:nvPr>
            <p:ph type="title"/>
          </p:nvPr>
        </p:nvSpPr>
        <p:spPr/>
        <p:txBody>
          <a:bodyPr/>
          <a:lstStyle/>
          <a:p>
            <a:r>
              <a:rPr lang="en-US" dirty="0"/>
              <a:t>Figure 10-11: Relative Energy Deficiency in Sport</a:t>
            </a:r>
          </a:p>
        </p:txBody>
      </p:sp>
      <p:pic>
        <p:nvPicPr>
          <p:cNvPr id="7" name="Picture 2" descr="An illustration of effects of Relative Energy Deficiency in Sport (R E D-S).">
            <a:extLst>
              <a:ext uri="{FF2B5EF4-FFF2-40B4-BE49-F238E27FC236}">
                <a16:creationId xmlns:a16="http://schemas.microsoft.com/office/drawing/2014/main" id="{8B0C8526-9774-4E9E-BF82-6B16C24B7F5B}"/>
              </a:ext>
            </a:extLst>
          </p:cNvPr>
          <p:cNvPicPr>
            <a:picLocks noChangeAspect="1"/>
          </p:cNvPicPr>
          <p:nvPr/>
        </p:nvPicPr>
        <p:blipFill>
          <a:blip r:embed="rId3"/>
          <a:stretch>
            <a:fillRect/>
          </a:stretch>
        </p:blipFill>
        <p:spPr>
          <a:xfrm>
            <a:off x="1040730" y="1055911"/>
            <a:ext cx="7193328" cy="5029200"/>
          </a:xfrm>
          <a:prstGeom prst="rect">
            <a:avLst/>
          </a:prstGeom>
        </p:spPr>
      </p:pic>
      <p:sp>
        <p:nvSpPr>
          <p:cNvPr id="4" name="Text Placeholder 3">
            <a:extLst>
              <a:ext uri="{FF2B5EF4-FFF2-40B4-BE49-F238E27FC236}">
                <a16:creationId xmlns:a16="http://schemas.microsoft.com/office/drawing/2014/main" id="{B5987A2B-524D-4D4D-992E-CC7DBE39D786}"/>
              </a:ext>
            </a:extLst>
          </p:cNvPr>
          <p:cNvSpPr>
            <a:spLocks noGrp="1"/>
          </p:cNvSpPr>
          <p:nvPr>
            <p:ph type="body" sz="quarter" idx="39"/>
          </p:nvPr>
        </p:nvSpPr>
        <p:spPr>
          <a:xfrm>
            <a:off x="2534274" y="6129684"/>
            <a:ext cx="4206240" cy="181356"/>
          </a:xfrm>
        </p:spPr>
        <p:txBody>
          <a:bodyPr/>
          <a:lstStyle/>
          <a:p>
            <a:r>
              <a:rPr lang="en-US" dirty="0">
                <a:solidFill>
                  <a:schemeClr val="tx1"/>
                </a:solidFill>
              </a:rPr>
              <a:t>Photos: (a) Lane </a:t>
            </a:r>
            <a:r>
              <a:rPr lang="en-US" dirty="0" err="1">
                <a:solidFill>
                  <a:schemeClr val="tx1"/>
                </a:solidFill>
              </a:rPr>
              <a:t>Oatey</a:t>
            </a:r>
            <a:r>
              <a:rPr lang="en-US" dirty="0">
                <a:solidFill>
                  <a:schemeClr val="tx1"/>
                </a:solidFill>
              </a:rPr>
              <a:t>/Blue Jean Images/Getty Images; (b) Aaron </a:t>
            </a:r>
            <a:r>
              <a:rPr lang="en-US" dirty="0" err="1">
                <a:solidFill>
                  <a:schemeClr val="tx1"/>
                </a:solidFill>
              </a:rPr>
              <a:t>Amat</a:t>
            </a:r>
            <a:r>
              <a:rPr lang="en-US" dirty="0">
                <a:solidFill>
                  <a:schemeClr val="tx1"/>
                </a:solidFill>
              </a:rPr>
              <a:t>/Shutterstock</a:t>
            </a:r>
          </a:p>
        </p:txBody>
      </p:sp>
      <p:sp>
        <p:nvSpPr>
          <p:cNvPr id="5" name="Text Placeholder 4">
            <a:extLst>
              <a:ext uri="{FF2B5EF4-FFF2-40B4-BE49-F238E27FC236}">
                <a16:creationId xmlns:a16="http://schemas.microsoft.com/office/drawing/2014/main" id="{38677AA6-E5F3-4522-8889-B3B6213612CD}"/>
              </a:ext>
            </a:extLst>
          </p:cNvPr>
          <p:cNvSpPr>
            <a:spLocks noGrp="1"/>
          </p:cNvSpPr>
          <p:nvPr>
            <p:ph type="body" sz="quarter" idx="40"/>
          </p:nvPr>
        </p:nvSpPr>
        <p:spPr/>
        <p:txBody>
          <a:bodyPr/>
          <a:lstStyle/>
          <a:p>
            <a:r>
              <a:rPr lang="en-US" dirty="0">
                <a:hlinkClick r:id="rId4" action="ppaction://hlinksldjump"/>
              </a:rPr>
              <a:t>Access the text alternative for slide images</a:t>
            </a:r>
          </a:p>
        </p:txBody>
      </p:sp>
      <p:sp>
        <p:nvSpPr>
          <p:cNvPr id="6" name="Slide Number Placeholder 5">
            <a:extLst>
              <a:ext uri="{FF2B5EF4-FFF2-40B4-BE49-F238E27FC236}">
                <a16:creationId xmlns:a16="http://schemas.microsoft.com/office/drawing/2014/main" id="{ADA112EB-D1A3-4175-97BA-DFDFFBAF9B41}"/>
              </a:ext>
            </a:extLst>
          </p:cNvPr>
          <p:cNvSpPr>
            <a:spLocks noGrp="1"/>
          </p:cNvSpPr>
          <p:nvPr>
            <p:ph type="sldNum" sz="quarter" idx="10"/>
          </p:nvPr>
        </p:nvSpPr>
        <p:spPr/>
        <p:txBody>
          <a:bodyPr/>
          <a:lstStyle/>
          <a:p>
            <a:fld id="{68151E55-6873-49E2-B8D5-2F265E6F1973}" type="slidenum">
              <a:rPr lang="en-US" smtClean="0"/>
              <a:pPr/>
              <a:t>45</a:t>
            </a:fld>
            <a:endParaRPr lang="en-US"/>
          </a:p>
        </p:txBody>
      </p:sp>
    </p:spTree>
    <p:extLst>
      <p:ext uri="{BB962C8B-B14F-4D97-AF65-F5344CB8AC3E}">
        <p14:creationId xmlns:p14="http://schemas.microsoft.com/office/powerpoint/2010/main" val="3736774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Carbohydrate Recommendations</a:t>
            </a:r>
            <a:endParaRPr lang="en-US" sz="1200" dirty="0">
              <a:solidFill>
                <a:schemeClr val="tx1"/>
              </a:solidFill>
            </a:endParaRPr>
          </a:p>
        </p:txBody>
      </p:sp>
      <p:sp>
        <p:nvSpPr>
          <p:cNvPr id="7" name="Content Placeholder 2">
            <a:extLst>
              <a:ext uri="{FF2B5EF4-FFF2-40B4-BE49-F238E27FC236}">
                <a16:creationId xmlns:a16="http://schemas.microsoft.com/office/drawing/2014/main" id="{98ECB344-5853-4DEE-B968-5C4AF32FF6BE}"/>
              </a:ext>
            </a:extLst>
          </p:cNvPr>
          <p:cNvSpPr>
            <a:spLocks noGrp="1"/>
          </p:cNvSpPr>
          <p:nvPr>
            <p:ph sz="quarter" idx="11"/>
          </p:nvPr>
        </p:nvSpPr>
        <p:spPr>
          <a:xfrm>
            <a:off x="342899" y="1276710"/>
            <a:ext cx="4632861" cy="1502116"/>
          </a:xfrm>
        </p:spPr>
        <p:txBody>
          <a:bodyPr/>
          <a:lstStyle/>
          <a:p>
            <a:pPr marL="342900" indent="-342900">
              <a:lnSpc>
                <a:spcPct val="90000"/>
              </a:lnSpc>
              <a:spcAft>
                <a:spcPts val="600"/>
              </a:spcAft>
              <a:buFont typeface="Arial" panose="020B0604020202020204" pitchFamily="34" charset="0"/>
              <a:buChar char="•"/>
              <a:defRPr/>
            </a:pPr>
            <a:r>
              <a:rPr lang="en-US" dirty="0">
                <a:cs typeface="Arial" pitchFamily="34" charset="0"/>
              </a:rPr>
              <a:t>Main fuel for many types of activities.</a:t>
            </a:r>
          </a:p>
          <a:p>
            <a:pPr marL="342900" indent="-342900">
              <a:lnSpc>
                <a:spcPct val="90000"/>
              </a:lnSpc>
              <a:spcAft>
                <a:spcPts val="600"/>
              </a:spcAft>
              <a:buFont typeface="Arial" panose="020B0604020202020204" pitchFamily="34" charset="0"/>
              <a:buChar char="•"/>
              <a:defRPr/>
            </a:pPr>
            <a:r>
              <a:rPr lang="en-US" dirty="0">
                <a:cs typeface="Arial" pitchFamily="34" charset="0"/>
              </a:rPr>
              <a:t>Consume 45% to 65% of total calories from carbohydrate.</a:t>
            </a:r>
            <a:endParaRPr lang="en-US" altLang="en-US" dirty="0"/>
          </a:p>
        </p:txBody>
      </p:sp>
      <p:graphicFrame>
        <p:nvGraphicFramePr>
          <p:cNvPr id="12" name="Table 3">
            <a:extLst>
              <a:ext uri="{FF2B5EF4-FFF2-40B4-BE49-F238E27FC236}">
                <a16:creationId xmlns:a16="http://schemas.microsoft.com/office/drawing/2014/main" id="{9E775AD0-9730-4543-88A2-8B711CF3B3D6}"/>
              </a:ext>
            </a:extLst>
          </p:cNvPr>
          <p:cNvGraphicFramePr>
            <a:graphicFrameLocks/>
          </p:cNvGraphicFramePr>
          <p:nvPr>
            <p:extLst>
              <p:ext uri="{D42A27DB-BD31-4B8C-83A1-F6EECF244321}">
                <p14:modId xmlns:p14="http://schemas.microsoft.com/office/powerpoint/2010/main" val="931061593"/>
              </p:ext>
            </p:extLst>
          </p:nvPr>
        </p:nvGraphicFramePr>
        <p:xfrm>
          <a:off x="342899" y="3038544"/>
          <a:ext cx="4572000" cy="22860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877824">
                <a:tc>
                  <a:txBody>
                    <a:bodyPr/>
                    <a:lstStyle/>
                    <a:p>
                      <a:pPr algn="ctr"/>
                      <a:endParaRPr lang="en-US" sz="1800" dirty="0"/>
                    </a:p>
                    <a:p>
                      <a:pPr algn="ctr"/>
                      <a:r>
                        <a:rPr lang="en-US" sz="1800" dirty="0"/>
                        <a:t>Activity Level</a:t>
                      </a:r>
                      <a:endParaRPr lang="en-US" sz="1800" dirty="0">
                        <a:solidFill>
                          <a:schemeClr val="bg1"/>
                        </a:solidFill>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tc>
                  <a:txBody>
                    <a:bodyPr/>
                    <a:lstStyle/>
                    <a:p>
                      <a:pPr algn="ctr"/>
                      <a:r>
                        <a:rPr lang="en-US" sz="1800" dirty="0"/>
                        <a:t>Grams Carbohydrate Per Kilogram Body</a:t>
                      </a:r>
                      <a:r>
                        <a:rPr lang="en-US" sz="1800" baseline="0" dirty="0"/>
                        <a:t> Weight.</a:t>
                      </a:r>
                      <a:endParaRPr lang="en-US" sz="1800" dirty="0">
                        <a:solidFill>
                          <a:schemeClr val="bg1"/>
                        </a:solidFill>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351130">
                <a:tc>
                  <a:txBody>
                    <a:bodyPr/>
                    <a:lstStyle/>
                    <a:p>
                      <a:r>
                        <a:rPr lang="en-US" sz="1800" dirty="0"/>
                        <a:t>Light or skill-based</a:t>
                      </a:r>
                      <a:endParaRPr lang="en-US" sz="18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1800" dirty="0"/>
                        <a:t>3 to 5</a:t>
                      </a:r>
                      <a:endParaRPr lang="en-US" sz="18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351130">
                <a:tc>
                  <a:txBody>
                    <a:bodyPr/>
                    <a:lstStyle/>
                    <a:p>
                      <a:r>
                        <a:rPr lang="en-US" sz="1800" dirty="0"/>
                        <a:t>Moderate intensity</a:t>
                      </a:r>
                      <a:endParaRPr lang="en-US" sz="1800" dirty="0">
                        <a:latin typeface="+mj-lt"/>
                        <a:cs typeface="Calibri" panose="020F0502020204030204" pitchFamily="34" charset="0"/>
                      </a:endParaRPr>
                    </a:p>
                  </a:txBody>
                  <a:tcPr/>
                </a:tc>
                <a:tc>
                  <a:txBody>
                    <a:bodyPr/>
                    <a:lstStyle/>
                    <a:p>
                      <a:pPr algn="ctr"/>
                      <a:r>
                        <a:rPr lang="en-US" sz="1800" dirty="0"/>
                        <a:t>5 to 7</a:t>
                      </a:r>
                      <a:endParaRPr lang="en-US" sz="1800" dirty="0">
                        <a:latin typeface="+mj-lt"/>
                        <a:cs typeface="Calibri" panose="020F0502020204030204" pitchFamily="34" charset="0"/>
                      </a:endParaRPr>
                    </a:p>
                  </a:txBody>
                  <a:tcPr/>
                </a:tc>
                <a:extLst>
                  <a:ext uri="{0D108BD9-81ED-4DB2-BD59-A6C34878D82A}">
                    <a16:rowId xmlns:a16="http://schemas.microsoft.com/office/drawing/2014/main" val="10002"/>
                  </a:ext>
                </a:extLst>
              </a:tr>
              <a:tr h="614477">
                <a:tc>
                  <a:txBody>
                    <a:bodyPr/>
                    <a:lstStyle/>
                    <a:p>
                      <a:r>
                        <a:rPr lang="en-US" sz="1800" dirty="0"/>
                        <a:t>Training several hours per day</a:t>
                      </a:r>
                      <a:endParaRPr lang="en-US" sz="1800" dirty="0">
                        <a:latin typeface="+mj-lt"/>
                        <a:cs typeface="Calibri" panose="020F0502020204030204" pitchFamily="34" charset="0"/>
                      </a:endParaRPr>
                    </a:p>
                  </a:txBody>
                  <a:tcPr/>
                </a:tc>
                <a:tc>
                  <a:txBody>
                    <a:bodyPr/>
                    <a:lstStyle/>
                    <a:p>
                      <a:pPr algn="ctr"/>
                      <a:r>
                        <a:rPr lang="en-US" sz="1800" dirty="0"/>
                        <a:t>12</a:t>
                      </a:r>
                      <a:endParaRPr lang="en-US" sz="1800" dirty="0">
                        <a:latin typeface="+mj-lt"/>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pic>
        <p:nvPicPr>
          <p:cNvPr id="14" name="Picture 4">
            <a:extLst>
              <a:ext uri="{FF2B5EF4-FFF2-40B4-BE49-F238E27FC236}">
                <a16:creationId xmlns:a16="http://schemas.microsoft.com/office/drawing/2014/main" id="{CAE17555-34D0-42BC-96EF-BD66B64349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09082" y="983411"/>
            <a:ext cx="3117498" cy="4846320"/>
          </a:xfrm>
          <a:prstGeom prst="rect">
            <a:avLst/>
          </a:prstGeom>
        </p:spPr>
      </p:pic>
      <p:sp>
        <p:nvSpPr>
          <p:cNvPr id="9" name="Content Placeholder 5">
            <a:extLst>
              <a:ext uri="{FF2B5EF4-FFF2-40B4-BE49-F238E27FC236}">
                <a16:creationId xmlns:a16="http://schemas.microsoft.com/office/drawing/2014/main" id="{256070D6-9EDB-479C-99AB-BEDDE3CB9EA2}"/>
              </a:ext>
            </a:extLst>
          </p:cNvPr>
          <p:cNvSpPr>
            <a:spLocks noGrp="1"/>
          </p:cNvSpPr>
          <p:nvPr>
            <p:ph sz="quarter" idx="17"/>
          </p:nvPr>
        </p:nvSpPr>
        <p:spPr>
          <a:xfrm>
            <a:off x="4229101" y="5888313"/>
            <a:ext cx="4572000" cy="678612"/>
          </a:xfrm>
          <a:solidFill>
            <a:srgbClr val="FFE4C8"/>
          </a:solidFill>
        </p:spPr>
        <p:txBody>
          <a:bodyPr/>
          <a:lstStyle/>
          <a:p>
            <a:r>
              <a:rPr lang="en-US" sz="2000" dirty="0"/>
              <a:t>High-carbohydrate foods should form the basis of the diet for athletes.</a:t>
            </a: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46</a:t>
            </a:fld>
            <a:endParaRPr lang="en-US"/>
          </a:p>
        </p:txBody>
      </p:sp>
    </p:spTree>
    <p:extLst>
      <p:ext uri="{BB962C8B-B14F-4D97-AF65-F5344CB8AC3E}">
        <p14:creationId xmlns:p14="http://schemas.microsoft.com/office/powerpoint/2010/main" val="3234225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D81B-A9A4-46C3-A187-E809745313E2}"/>
              </a:ext>
            </a:extLst>
          </p:cNvPr>
          <p:cNvSpPr>
            <a:spLocks noGrp="1"/>
          </p:cNvSpPr>
          <p:nvPr>
            <p:ph type="title"/>
          </p:nvPr>
        </p:nvSpPr>
        <p:spPr/>
        <p:txBody>
          <a:bodyPr/>
          <a:lstStyle/>
          <a:p>
            <a:r>
              <a:rPr lang="en-US" dirty="0"/>
              <a:t>Table 10-3: Carbohydrate-Rich Foods: Starches</a:t>
            </a:r>
            <a:endParaRPr lang="en-IN" dirty="0"/>
          </a:p>
        </p:txBody>
      </p:sp>
      <p:graphicFrame>
        <p:nvGraphicFramePr>
          <p:cNvPr id="7" name="Table 2">
            <a:extLst>
              <a:ext uri="{FF2B5EF4-FFF2-40B4-BE49-F238E27FC236}">
                <a16:creationId xmlns:a16="http://schemas.microsoft.com/office/drawing/2014/main" id="{88D1F574-E471-401E-A87A-03F4C5EBF656}"/>
              </a:ext>
            </a:extLst>
          </p:cNvPr>
          <p:cNvGraphicFramePr>
            <a:graphicFrameLocks noGrp="1"/>
          </p:cNvGraphicFramePr>
          <p:nvPr>
            <p:extLst>
              <p:ext uri="{D42A27DB-BD31-4B8C-83A1-F6EECF244321}">
                <p14:modId xmlns:p14="http://schemas.microsoft.com/office/powerpoint/2010/main" val="2845719819"/>
              </p:ext>
            </p:extLst>
          </p:nvPr>
        </p:nvGraphicFramePr>
        <p:xfrm>
          <a:off x="418804" y="1175115"/>
          <a:ext cx="8313716" cy="822960"/>
        </p:xfrm>
        <a:graphic>
          <a:graphicData uri="http://schemas.openxmlformats.org/drawingml/2006/table">
            <a:tbl>
              <a:tblPr firstRow="1" bandRow="1">
                <a:tableStyleId>{5C22544A-7EE6-4342-B048-85BDC9FD1C3A}</a:tableStyleId>
              </a:tblPr>
              <a:tblGrid>
                <a:gridCol w="8313716">
                  <a:extLst>
                    <a:ext uri="{9D8B030D-6E8A-4147-A177-3AD203B41FA5}">
                      <a16:colId xmlns:a16="http://schemas.microsoft.com/office/drawing/2014/main" val="1513123947"/>
                    </a:ext>
                  </a:extLst>
                </a:gridCol>
              </a:tblGrid>
              <a:tr h="822960">
                <a:tc>
                  <a:txBody>
                    <a:bodyPr/>
                    <a:lstStyle/>
                    <a:p>
                      <a:r>
                        <a:rPr lang="en-US" sz="2400" dirty="0"/>
                        <a:t>Starches—One Serving = Approximately 15 Grams Carbohydrate (80 kcal)</a:t>
                      </a:r>
                    </a:p>
                  </a:txBody>
                  <a:tcPr/>
                </a:tc>
                <a:extLst>
                  <a:ext uri="{0D108BD9-81ED-4DB2-BD59-A6C34878D82A}">
                    <a16:rowId xmlns:a16="http://schemas.microsoft.com/office/drawing/2014/main" val="1492335115"/>
                  </a:ext>
                </a:extLst>
              </a:tr>
            </a:tbl>
          </a:graphicData>
        </a:graphic>
      </p:graphicFrame>
      <p:graphicFrame>
        <p:nvGraphicFramePr>
          <p:cNvPr id="8" name="Table 3">
            <a:extLst>
              <a:ext uri="{FF2B5EF4-FFF2-40B4-BE49-F238E27FC236}">
                <a16:creationId xmlns:a16="http://schemas.microsoft.com/office/drawing/2014/main" id="{AEAA0CB0-1F02-421A-AE37-68057EE13374}"/>
              </a:ext>
            </a:extLst>
          </p:cNvPr>
          <p:cNvGraphicFramePr>
            <a:graphicFrameLocks/>
          </p:cNvGraphicFramePr>
          <p:nvPr>
            <p:extLst>
              <p:ext uri="{D42A27DB-BD31-4B8C-83A1-F6EECF244321}">
                <p14:modId xmlns:p14="http://schemas.microsoft.com/office/powerpoint/2010/main" val="4210870367"/>
              </p:ext>
            </p:extLst>
          </p:nvPr>
        </p:nvGraphicFramePr>
        <p:xfrm>
          <a:off x="411480" y="2010584"/>
          <a:ext cx="8321040" cy="3906421"/>
        </p:xfrm>
        <a:graphic>
          <a:graphicData uri="http://schemas.openxmlformats.org/drawingml/2006/table">
            <a:tbl>
              <a:tblPr firstRow="1" bandRow="1">
                <a:tableStyleId>{5C22544A-7EE6-4342-B048-85BDC9FD1C3A}</a:tableStyleId>
              </a:tblPr>
              <a:tblGrid>
                <a:gridCol w="4775662">
                  <a:extLst>
                    <a:ext uri="{9D8B030D-6E8A-4147-A177-3AD203B41FA5}">
                      <a16:colId xmlns:a16="http://schemas.microsoft.com/office/drawing/2014/main" val="20000"/>
                    </a:ext>
                  </a:extLst>
                </a:gridCol>
                <a:gridCol w="3545378">
                  <a:extLst>
                    <a:ext uri="{9D8B030D-6E8A-4147-A177-3AD203B41FA5}">
                      <a16:colId xmlns:a16="http://schemas.microsoft.com/office/drawing/2014/main" val="20001"/>
                    </a:ext>
                  </a:extLst>
                </a:gridCol>
              </a:tblGrid>
              <a:tr h="648807">
                <a:tc>
                  <a:txBody>
                    <a:bodyPr/>
                    <a:lstStyle/>
                    <a:p>
                      <a:pPr algn="l">
                        <a:spcBef>
                          <a:spcPts val="600"/>
                        </a:spcBef>
                        <a:spcAft>
                          <a:spcPts val="600"/>
                        </a:spcAft>
                      </a:pPr>
                      <a:r>
                        <a:rPr lang="en-US" sz="2400" b="0" dirty="0">
                          <a:solidFill>
                            <a:schemeClr val="tx1"/>
                          </a:solidFill>
                        </a:rPr>
                        <a:t>Dry breakfast cereal, ½–¾ cup</a:t>
                      </a:r>
                      <a:endParaRPr lang="en-US" sz="2400" b="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4CCCC"/>
                    </a:solidFill>
                  </a:tcPr>
                </a:tc>
                <a:tc>
                  <a:txBody>
                    <a:bodyPr/>
                    <a:lstStyle/>
                    <a:p>
                      <a:pPr algn="l">
                        <a:spcBef>
                          <a:spcPts val="600"/>
                        </a:spcBef>
                        <a:spcAft>
                          <a:spcPts val="600"/>
                        </a:spcAft>
                      </a:pPr>
                      <a:r>
                        <a:rPr lang="en-US" sz="2400" b="0" dirty="0">
                          <a:solidFill>
                            <a:schemeClr val="tx1"/>
                          </a:solidFill>
                        </a:rPr>
                        <a:t>Baked potato, ¼ large</a:t>
                      </a:r>
                      <a:endParaRPr lang="en-US" sz="2400" b="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4CCCC"/>
                    </a:solidFill>
                  </a:tcPr>
                </a:tc>
                <a:extLst>
                  <a:ext uri="{0D108BD9-81ED-4DB2-BD59-A6C34878D82A}">
                    <a16:rowId xmlns:a16="http://schemas.microsoft.com/office/drawing/2014/main" val="10001"/>
                  </a:ext>
                </a:extLst>
              </a:tr>
              <a:tr h="0">
                <a:tc>
                  <a:txBody>
                    <a:bodyPr/>
                    <a:lstStyle/>
                    <a:p>
                      <a:pPr algn="l">
                        <a:spcBef>
                          <a:spcPts val="600"/>
                        </a:spcBef>
                        <a:spcAft>
                          <a:spcPts val="600"/>
                        </a:spcAft>
                      </a:pPr>
                      <a:r>
                        <a:rPr lang="en-US" sz="2400" b="0" dirty="0">
                          <a:solidFill>
                            <a:schemeClr val="tx1"/>
                          </a:solidFill>
                        </a:rPr>
                        <a:t>Cooked breakfast cereal, ½ cup</a:t>
                      </a:r>
                      <a:endParaRPr lang="en-US" sz="2400" b="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solidFill>
                      <a:srgbClr val="FAE7E8"/>
                    </a:solidFill>
                  </a:tcPr>
                </a:tc>
                <a:tc>
                  <a:txBody>
                    <a:bodyPr/>
                    <a:lstStyle/>
                    <a:p>
                      <a:pPr algn="l">
                        <a:spcBef>
                          <a:spcPts val="600"/>
                        </a:spcBef>
                        <a:spcAft>
                          <a:spcPts val="600"/>
                        </a:spcAft>
                      </a:pPr>
                      <a:r>
                        <a:rPr lang="en-US" sz="2400" b="0" dirty="0">
                          <a:solidFill>
                            <a:schemeClr val="tx1"/>
                          </a:solidFill>
                        </a:rPr>
                        <a:t>Bagel, ¼ (or 4 ounces)</a:t>
                      </a:r>
                      <a:endParaRPr lang="en-US" sz="2400" b="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solidFill>
                      <a:srgbClr val="FAE7E8"/>
                    </a:solidFill>
                  </a:tcPr>
                </a:tc>
                <a:extLst>
                  <a:ext uri="{0D108BD9-81ED-4DB2-BD59-A6C34878D82A}">
                    <a16:rowId xmlns:a16="http://schemas.microsoft.com/office/drawing/2014/main" val="10002"/>
                  </a:ext>
                </a:extLst>
              </a:tr>
              <a:tr h="648807">
                <a:tc>
                  <a:txBody>
                    <a:bodyPr/>
                    <a:lstStyle/>
                    <a:p>
                      <a:pPr algn="l">
                        <a:spcBef>
                          <a:spcPts val="600"/>
                        </a:spcBef>
                        <a:spcAft>
                          <a:spcPts val="600"/>
                        </a:spcAft>
                      </a:pPr>
                      <a:r>
                        <a:rPr lang="en-US" sz="2400" b="0" dirty="0">
                          <a:solidFill>
                            <a:schemeClr val="tx1"/>
                          </a:solidFill>
                        </a:rPr>
                        <a:t>Cooked rice, ⅓ cup</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4CCCC"/>
                    </a:solidFill>
                  </a:tcPr>
                </a:tc>
                <a:tc>
                  <a:txBody>
                    <a:bodyPr/>
                    <a:lstStyle/>
                    <a:p>
                      <a:pPr algn="l">
                        <a:spcBef>
                          <a:spcPts val="600"/>
                        </a:spcBef>
                        <a:spcAft>
                          <a:spcPts val="600"/>
                        </a:spcAft>
                      </a:pPr>
                      <a:r>
                        <a:rPr lang="en-US" sz="2400" b="0" dirty="0">
                          <a:solidFill>
                            <a:schemeClr val="tx1"/>
                          </a:solidFill>
                        </a:rPr>
                        <a:t>Bread, 1 slice</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4CCCC"/>
                    </a:solidFill>
                  </a:tcPr>
                </a:tc>
                <a:extLst>
                  <a:ext uri="{0D108BD9-81ED-4DB2-BD59-A6C34878D82A}">
                    <a16:rowId xmlns:a16="http://schemas.microsoft.com/office/drawing/2014/main" val="10003"/>
                  </a:ext>
                </a:extLst>
              </a:tr>
              <a:tr h="648807">
                <a:tc>
                  <a:txBody>
                    <a:bodyPr/>
                    <a:lstStyle/>
                    <a:p>
                      <a:pPr algn="l">
                        <a:spcBef>
                          <a:spcPts val="600"/>
                        </a:spcBef>
                        <a:spcAft>
                          <a:spcPts val="600"/>
                        </a:spcAft>
                      </a:pPr>
                      <a:r>
                        <a:rPr lang="en-US" sz="2400" b="0" dirty="0">
                          <a:solidFill>
                            <a:schemeClr val="tx1"/>
                          </a:solidFill>
                        </a:rPr>
                        <a:t>Cooked pasta, ⅓ cup</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AE7E8"/>
                    </a:solidFill>
                  </a:tcPr>
                </a:tc>
                <a:tc>
                  <a:txBody>
                    <a:bodyPr/>
                    <a:lstStyle/>
                    <a:p>
                      <a:pPr algn="l">
                        <a:spcBef>
                          <a:spcPts val="600"/>
                        </a:spcBef>
                        <a:spcAft>
                          <a:spcPts val="600"/>
                        </a:spcAft>
                      </a:pPr>
                      <a:r>
                        <a:rPr lang="en-US" sz="2400" b="0" dirty="0">
                          <a:solidFill>
                            <a:schemeClr val="tx1"/>
                          </a:solidFill>
                        </a:rPr>
                        <a:t>Pretzels, ¾ ounce</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AE7E8"/>
                    </a:solidFill>
                  </a:tcPr>
                </a:tc>
                <a:extLst>
                  <a:ext uri="{0D108BD9-81ED-4DB2-BD59-A6C34878D82A}">
                    <a16:rowId xmlns:a16="http://schemas.microsoft.com/office/drawing/2014/main" val="10004"/>
                  </a:ext>
                </a:extLst>
              </a:tr>
              <a:tr h="648807">
                <a:tc>
                  <a:txBody>
                    <a:bodyPr/>
                    <a:lstStyle/>
                    <a:p>
                      <a:pPr algn="l">
                        <a:spcBef>
                          <a:spcPts val="600"/>
                        </a:spcBef>
                        <a:spcAft>
                          <a:spcPts val="600"/>
                        </a:spcAft>
                      </a:pPr>
                      <a:r>
                        <a:rPr lang="en-US" sz="2400" b="0" dirty="0">
                          <a:solidFill>
                            <a:schemeClr val="tx1"/>
                          </a:solidFill>
                        </a:rPr>
                        <a:t>Cooked corn, ½ cup</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4CCCC"/>
                    </a:solidFill>
                  </a:tcPr>
                </a:tc>
                <a:tc>
                  <a:txBody>
                    <a:bodyPr/>
                    <a:lstStyle/>
                    <a:p>
                      <a:pPr algn="l">
                        <a:spcBef>
                          <a:spcPts val="600"/>
                        </a:spcBef>
                        <a:spcAft>
                          <a:spcPts val="600"/>
                        </a:spcAft>
                      </a:pPr>
                      <a:r>
                        <a:rPr lang="en-US" sz="2400" b="0" dirty="0">
                          <a:solidFill>
                            <a:schemeClr val="tx1"/>
                          </a:solidFill>
                        </a:rPr>
                        <a:t>Saltine crackers, 6</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4CCCC"/>
                    </a:solidFill>
                  </a:tcPr>
                </a:tc>
                <a:extLst>
                  <a:ext uri="{0D108BD9-81ED-4DB2-BD59-A6C34878D82A}">
                    <a16:rowId xmlns:a16="http://schemas.microsoft.com/office/drawing/2014/main" val="10005"/>
                  </a:ext>
                </a:extLst>
              </a:tr>
              <a:tr h="853993">
                <a:tc>
                  <a:txBody>
                    <a:bodyPr/>
                    <a:lstStyle/>
                    <a:p>
                      <a:pPr algn="l">
                        <a:spcBef>
                          <a:spcPts val="600"/>
                        </a:spcBef>
                        <a:spcAft>
                          <a:spcPts val="600"/>
                        </a:spcAft>
                      </a:pPr>
                      <a:r>
                        <a:rPr lang="en-US" sz="2400" b="0" dirty="0">
                          <a:solidFill>
                            <a:schemeClr val="tx1"/>
                          </a:solidFill>
                        </a:rPr>
                        <a:t>Cooked dry beans, ½ cup</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AE7E8"/>
                    </a:solidFill>
                  </a:tcPr>
                </a:tc>
                <a:tc>
                  <a:txBody>
                    <a:bodyPr/>
                    <a:lstStyle/>
                    <a:p>
                      <a:pPr algn="l">
                        <a:spcBef>
                          <a:spcPts val="600"/>
                        </a:spcBef>
                        <a:spcAft>
                          <a:spcPts val="600"/>
                        </a:spcAft>
                      </a:pPr>
                      <a:r>
                        <a:rPr lang="en-US" sz="2400" b="0" dirty="0">
                          <a:solidFill>
                            <a:schemeClr val="tx1"/>
                          </a:solidFill>
                        </a:rPr>
                        <a:t>Pancake, 4-inch diameter, 1</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AE7E8"/>
                    </a:solidFill>
                  </a:tcPr>
                </a:tc>
                <a:extLst>
                  <a:ext uri="{0D108BD9-81ED-4DB2-BD59-A6C34878D82A}">
                    <a16:rowId xmlns:a16="http://schemas.microsoft.com/office/drawing/2014/main" val="10006"/>
                  </a:ext>
                </a:extLst>
              </a:tr>
            </a:tbl>
          </a:graphicData>
        </a:graphic>
      </p:graphicFrame>
      <p:sp>
        <p:nvSpPr>
          <p:cNvPr id="6" name="Slide Number Placeholder 4">
            <a:extLst>
              <a:ext uri="{FF2B5EF4-FFF2-40B4-BE49-F238E27FC236}">
                <a16:creationId xmlns:a16="http://schemas.microsoft.com/office/drawing/2014/main" id="{AA615E13-0AA6-4878-9FEB-0829C17A2000}"/>
              </a:ext>
            </a:extLst>
          </p:cNvPr>
          <p:cNvSpPr>
            <a:spLocks noGrp="1"/>
          </p:cNvSpPr>
          <p:nvPr>
            <p:ph type="sldNum" sz="quarter" idx="10"/>
          </p:nvPr>
        </p:nvSpPr>
        <p:spPr/>
        <p:txBody>
          <a:bodyPr/>
          <a:lstStyle/>
          <a:p>
            <a:fld id="{68151E55-6873-49E2-B8D5-2F265E6F1973}" type="slidenum">
              <a:rPr lang="en-US" smtClean="0"/>
              <a:pPr/>
              <a:t>47</a:t>
            </a:fld>
            <a:endParaRPr lang="en-US"/>
          </a:p>
        </p:txBody>
      </p:sp>
    </p:spTree>
    <p:extLst>
      <p:ext uri="{BB962C8B-B14F-4D97-AF65-F5344CB8AC3E}">
        <p14:creationId xmlns:p14="http://schemas.microsoft.com/office/powerpoint/2010/main" val="2445265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a:xfrm>
            <a:off x="342900" y="304800"/>
            <a:ext cx="8458200" cy="678611"/>
          </a:xfrm>
        </p:spPr>
        <p:txBody>
          <a:bodyPr/>
          <a:lstStyle/>
          <a:p>
            <a:r>
              <a:rPr lang="en-US" dirty="0"/>
              <a:t>Table 10-3: Carbohydrate-Rich Foods: Vegetables and Fruits</a:t>
            </a:r>
            <a:endParaRPr lang="en-US" sz="1200" dirty="0">
              <a:solidFill>
                <a:schemeClr val="tx1"/>
              </a:solidFill>
            </a:endParaRPr>
          </a:p>
        </p:txBody>
      </p:sp>
      <p:graphicFrame>
        <p:nvGraphicFramePr>
          <p:cNvPr id="12" name="Table 2">
            <a:extLst>
              <a:ext uri="{FF2B5EF4-FFF2-40B4-BE49-F238E27FC236}">
                <a16:creationId xmlns:a16="http://schemas.microsoft.com/office/drawing/2014/main" id="{83ED961B-4FCC-4746-9830-7BA216843768}"/>
              </a:ext>
            </a:extLst>
          </p:cNvPr>
          <p:cNvGraphicFramePr>
            <a:graphicFrameLocks/>
          </p:cNvGraphicFramePr>
          <p:nvPr>
            <p:extLst>
              <p:ext uri="{D42A27DB-BD31-4B8C-83A1-F6EECF244321}">
                <p14:modId xmlns:p14="http://schemas.microsoft.com/office/powerpoint/2010/main" val="3590639672"/>
              </p:ext>
            </p:extLst>
          </p:nvPr>
        </p:nvGraphicFramePr>
        <p:xfrm>
          <a:off x="411041" y="1161621"/>
          <a:ext cx="8321040" cy="2485988"/>
        </p:xfrm>
        <a:graphic>
          <a:graphicData uri="http://schemas.openxmlformats.org/drawingml/2006/table">
            <a:tbl>
              <a:tblPr firstRow="1" bandRow="1">
                <a:tableStyleId>{5C22544A-7EE6-4342-B048-85BDC9FD1C3A}</a:tableStyleId>
              </a:tblPr>
              <a:tblGrid>
                <a:gridCol w="8321040">
                  <a:extLst>
                    <a:ext uri="{9D8B030D-6E8A-4147-A177-3AD203B41FA5}">
                      <a16:colId xmlns:a16="http://schemas.microsoft.com/office/drawing/2014/main" val="20000"/>
                    </a:ext>
                  </a:extLst>
                </a:gridCol>
              </a:tblGrid>
              <a:tr h="932243">
                <a:tc>
                  <a:txBody>
                    <a:bodyPr/>
                    <a:lstStyle/>
                    <a:p>
                      <a:pPr>
                        <a:spcBef>
                          <a:spcPts val="600"/>
                        </a:spcBef>
                        <a:spcAft>
                          <a:spcPts val="600"/>
                        </a:spcAft>
                      </a:pPr>
                      <a:r>
                        <a:rPr lang="en-US" sz="2400" dirty="0"/>
                        <a:t>Vegetables—One Serving = Approximately 5 Grams Carbohydrate (25 kcal)</a:t>
                      </a:r>
                      <a:endParaRPr lang="en-US" sz="2400" dirty="0">
                        <a:latin typeface="Calibri" panose="020F0502020204030204" pitchFamily="34" charset="0"/>
                        <a:cs typeface="Calibri" panose="020F0502020204030204" pitchFamily="34" charset="0"/>
                      </a:endParaRPr>
                    </a:p>
                  </a:txBody>
                  <a:tcPr marL="96112" marR="96112">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76771230"/>
                  </a:ext>
                </a:extLst>
              </a:tr>
              <a:tr h="517915">
                <a:tc>
                  <a:txBody>
                    <a:bodyPr/>
                    <a:lstStyle/>
                    <a:p>
                      <a:pPr>
                        <a:spcBef>
                          <a:spcPts val="600"/>
                        </a:spcBef>
                        <a:spcAft>
                          <a:spcPts val="600"/>
                        </a:spcAft>
                      </a:pPr>
                      <a:r>
                        <a:rPr lang="en-US" sz="2400" dirty="0"/>
                        <a:t>Cooked vegetables, ½ cup</a:t>
                      </a:r>
                      <a:endParaRPr lang="en-US" sz="2400" dirty="0">
                        <a:latin typeface="Calibri" panose="020F0502020204030204" pitchFamily="34" charset="0"/>
                        <a:cs typeface="Calibri" panose="020F0502020204030204" pitchFamily="34" charset="0"/>
                      </a:endParaRPr>
                    </a:p>
                  </a:txBody>
                  <a:tcPr marL="96112" marR="96112">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517915">
                <a:tc>
                  <a:txBody>
                    <a:bodyPr/>
                    <a:lstStyle/>
                    <a:p>
                      <a:pPr>
                        <a:spcBef>
                          <a:spcPts val="600"/>
                        </a:spcBef>
                        <a:spcAft>
                          <a:spcPts val="600"/>
                        </a:spcAft>
                      </a:pPr>
                      <a:r>
                        <a:rPr lang="en-US" sz="2400" dirty="0"/>
                        <a:t>Raw vegetables, 1 cup</a:t>
                      </a:r>
                      <a:endParaRPr lang="en-US" sz="2400" dirty="0">
                        <a:latin typeface="Calibri" panose="020F0502020204030204" pitchFamily="34" charset="0"/>
                        <a:cs typeface="Calibri" panose="020F0502020204030204" pitchFamily="34" charset="0"/>
                      </a:endParaRPr>
                    </a:p>
                  </a:txBody>
                  <a:tcPr marL="96112" marR="96112"/>
                </a:tc>
                <a:extLst>
                  <a:ext uri="{0D108BD9-81ED-4DB2-BD59-A6C34878D82A}">
                    <a16:rowId xmlns:a16="http://schemas.microsoft.com/office/drawing/2014/main" val="10002"/>
                  </a:ext>
                </a:extLst>
              </a:tr>
              <a:tr h="517915">
                <a:tc>
                  <a:txBody>
                    <a:bodyPr/>
                    <a:lstStyle/>
                    <a:p>
                      <a:pPr>
                        <a:spcBef>
                          <a:spcPts val="600"/>
                        </a:spcBef>
                        <a:spcAft>
                          <a:spcPts val="600"/>
                        </a:spcAft>
                      </a:pPr>
                      <a:r>
                        <a:rPr lang="en-US" sz="2400" dirty="0"/>
                        <a:t>Vegetable juice, ½ cup</a:t>
                      </a:r>
                      <a:endParaRPr lang="en-US" sz="2400" dirty="0">
                        <a:latin typeface="Calibri" panose="020F0502020204030204" pitchFamily="34" charset="0"/>
                        <a:cs typeface="Calibri" panose="020F0502020204030204" pitchFamily="34" charset="0"/>
                      </a:endParaRPr>
                    </a:p>
                  </a:txBody>
                  <a:tcPr marL="96112" marR="96112"/>
                </a:tc>
                <a:extLst>
                  <a:ext uri="{0D108BD9-81ED-4DB2-BD59-A6C34878D82A}">
                    <a16:rowId xmlns:a16="http://schemas.microsoft.com/office/drawing/2014/main" val="10003"/>
                  </a:ext>
                </a:extLst>
              </a:tr>
            </a:tbl>
          </a:graphicData>
        </a:graphic>
      </p:graphicFrame>
      <p:graphicFrame>
        <p:nvGraphicFramePr>
          <p:cNvPr id="13" name="Table 3">
            <a:extLst>
              <a:ext uri="{FF2B5EF4-FFF2-40B4-BE49-F238E27FC236}">
                <a16:creationId xmlns:a16="http://schemas.microsoft.com/office/drawing/2014/main" id="{050CB406-8169-4EA0-94B9-7BFB42211DE7}"/>
              </a:ext>
            </a:extLst>
          </p:cNvPr>
          <p:cNvGraphicFramePr>
            <a:graphicFrameLocks noGrp="1"/>
          </p:cNvGraphicFramePr>
          <p:nvPr>
            <p:extLst>
              <p:ext uri="{D42A27DB-BD31-4B8C-83A1-F6EECF244321}">
                <p14:modId xmlns:p14="http://schemas.microsoft.com/office/powerpoint/2010/main" val="1720758756"/>
              </p:ext>
            </p:extLst>
          </p:nvPr>
        </p:nvGraphicFramePr>
        <p:xfrm>
          <a:off x="4305994" y="2093130"/>
          <a:ext cx="4426088" cy="1554480"/>
        </p:xfrm>
        <a:graphic>
          <a:graphicData uri="http://schemas.openxmlformats.org/drawingml/2006/table">
            <a:tbl>
              <a:tblPr firstRow="1" bandRow="1">
                <a:tableStyleId>{5C22544A-7EE6-4342-B048-85BDC9FD1C3A}</a:tableStyleId>
              </a:tblPr>
              <a:tblGrid>
                <a:gridCol w="4426088">
                  <a:extLst>
                    <a:ext uri="{9D8B030D-6E8A-4147-A177-3AD203B41FA5}">
                      <a16:colId xmlns:a16="http://schemas.microsoft.com/office/drawing/2014/main" val="1042792564"/>
                    </a:ext>
                  </a:extLst>
                </a:gridCol>
              </a:tblGrid>
              <a:tr h="1459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400" b="0" dirty="0">
                          <a:solidFill>
                            <a:schemeClr val="tx1"/>
                          </a:solidFill>
                        </a:rPr>
                        <a:t>Examples: carrots, green beans, broccoli, cauliflower, spinach, tomatoes, and vegetable juice</a:t>
                      </a:r>
                      <a:endParaRPr lang="en-IN" sz="2400" b="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4CCCC"/>
                    </a:solidFill>
                  </a:tcPr>
                </a:tc>
                <a:extLst>
                  <a:ext uri="{0D108BD9-81ED-4DB2-BD59-A6C34878D82A}">
                    <a16:rowId xmlns:a16="http://schemas.microsoft.com/office/drawing/2014/main" val="686323621"/>
                  </a:ext>
                </a:extLst>
              </a:tr>
            </a:tbl>
          </a:graphicData>
        </a:graphic>
      </p:graphicFrame>
      <p:graphicFrame>
        <p:nvGraphicFramePr>
          <p:cNvPr id="4" name="Table 4">
            <a:extLst>
              <a:ext uri="{FF2B5EF4-FFF2-40B4-BE49-F238E27FC236}">
                <a16:creationId xmlns:a16="http://schemas.microsoft.com/office/drawing/2014/main" id="{8941EF2D-087F-4DF3-B3CD-31FA64F7C3B6}"/>
              </a:ext>
            </a:extLst>
          </p:cNvPr>
          <p:cNvGraphicFramePr>
            <a:graphicFrameLocks noGrp="1"/>
          </p:cNvGraphicFramePr>
          <p:nvPr>
            <p:extLst>
              <p:ext uri="{D42A27DB-BD31-4B8C-83A1-F6EECF244321}">
                <p14:modId xmlns:p14="http://schemas.microsoft.com/office/powerpoint/2010/main" val="1077619800"/>
              </p:ext>
            </p:extLst>
          </p:nvPr>
        </p:nvGraphicFramePr>
        <p:xfrm>
          <a:off x="411041" y="3682687"/>
          <a:ext cx="8321040" cy="822960"/>
        </p:xfrm>
        <a:graphic>
          <a:graphicData uri="http://schemas.openxmlformats.org/drawingml/2006/table">
            <a:tbl>
              <a:tblPr firstRow="1" bandRow="1">
                <a:tableStyleId>{5C22544A-7EE6-4342-B048-85BDC9FD1C3A}</a:tableStyleId>
              </a:tblPr>
              <a:tblGrid>
                <a:gridCol w="8321040">
                  <a:extLst>
                    <a:ext uri="{9D8B030D-6E8A-4147-A177-3AD203B41FA5}">
                      <a16:colId xmlns:a16="http://schemas.microsoft.com/office/drawing/2014/main" val="395724211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Fruits—One Serving = Approximately 15 Grams Carbohydrate (60 kcal)</a:t>
                      </a:r>
                      <a:endParaRPr lang="en-US" sz="24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591071456"/>
                  </a:ext>
                </a:extLst>
              </a:tr>
            </a:tbl>
          </a:graphicData>
        </a:graphic>
      </p:graphicFrame>
      <p:graphicFrame>
        <p:nvGraphicFramePr>
          <p:cNvPr id="11" name="Table 5">
            <a:extLst>
              <a:ext uri="{FF2B5EF4-FFF2-40B4-BE49-F238E27FC236}">
                <a16:creationId xmlns:a16="http://schemas.microsoft.com/office/drawing/2014/main" id="{61EC5056-B373-413A-9305-3DA5B0A0FA49}"/>
              </a:ext>
            </a:extLst>
          </p:cNvPr>
          <p:cNvGraphicFramePr>
            <a:graphicFrameLocks/>
          </p:cNvGraphicFramePr>
          <p:nvPr>
            <p:extLst>
              <p:ext uri="{D42A27DB-BD31-4B8C-83A1-F6EECF244321}">
                <p14:modId xmlns:p14="http://schemas.microsoft.com/office/powerpoint/2010/main" val="3321065956"/>
              </p:ext>
            </p:extLst>
          </p:nvPr>
        </p:nvGraphicFramePr>
        <p:xfrm>
          <a:off x="411480" y="4512269"/>
          <a:ext cx="8321040" cy="1828800"/>
        </p:xfrm>
        <a:graphic>
          <a:graphicData uri="http://schemas.openxmlformats.org/drawingml/2006/table">
            <a:tbl>
              <a:tblPr firstRow="1" bandRow="1">
                <a:tableStyleId>{5C22544A-7EE6-4342-B048-85BDC9FD1C3A}</a:tableStyleId>
              </a:tblPr>
              <a:tblGrid>
                <a:gridCol w="4250726">
                  <a:extLst>
                    <a:ext uri="{9D8B030D-6E8A-4147-A177-3AD203B41FA5}">
                      <a16:colId xmlns:a16="http://schemas.microsoft.com/office/drawing/2014/main" val="20000"/>
                    </a:ext>
                  </a:extLst>
                </a:gridCol>
                <a:gridCol w="4070314">
                  <a:extLst>
                    <a:ext uri="{9D8B030D-6E8A-4147-A177-3AD203B41FA5}">
                      <a16:colId xmlns:a16="http://schemas.microsoft.com/office/drawing/2014/main" val="20001"/>
                    </a:ext>
                  </a:extLst>
                </a:gridCol>
              </a:tblGrid>
              <a:tr h="430569">
                <a:tc>
                  <a:txBody>
                    <a:bodyPr/>
                    <a:lstStyle/>
                    <a:p>
                      <a:pPr>
                        <a:spcBef>
                          <a:spcPts val="600"/>
                        </a:spcBef>
                        <a:spcAft>
                          <a:spcPts val="600"/>
                        </a:spcAft>
                      </a:pPr>
                      <a:r>
                        <a:rPr lang="en-US" sz="2400" b="0" dirty="0">
                          <a:solidFill>
                            <a:schemeClr val="tx1"/>
                          </a:solidFill>
                        </a:rPr>
                        <a:t>Canned fruit or berries, ½ cup</a:t>
                      </a:r>
                      <a:endParaRPr lang="en-US" sz="2400" b="0" dirty="0">
                        <a:solidFill>
                          <a:schemeClr val="tx1"/>
                        </a:solidFill>
                        <a:latin typeface="Calibri" panose="020F0502020204030204" pitchFamily="34" charset="0"/>
                        <a:cs typeface="Calibri" panose="020F0502020204030204" pitchFamily="34" charset="0"/>
                      </a:endParaRPr>
                    </a:p>
                  </a:txBody>
                  <a:tcPr marL="66185" marR="66185">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4CCCC"/>
                    </a:solidFill>
                  </a:tcPr>
                </a:tc>
                <a:tc>
                  <a:txBody>
                    <a:bodyPr/>
                    <a:lstStyle/>
                    <a:p>
                      <a:pPr>
                        <a:spcBef>
                          <a:spcPts val="600"/>
                        </a:spcBef>
                        <a:spcAft>
                          <a:spcPts val="600"/>
                        </a:spcAft>
                      </a:pPr>
                      <a:r>
                        <a:rPr lang="en-US" sz="2400" b="0" dirty="0">
                          <a:solidFill>
                            <a:schemeClr val="tx1"/>
                          </a:solidFill>
                        </a:rPr>
                        <a:t>Grapes, 17</a:t>
                      </a:r>
                      <a:endParaRPr lang="en-US" sz="2400" b="0" dirty="0">
                        <a:solidFill>
                          <a:schemeClr val="tx1"/>
                        </a:solidFill>
                        <a:latin typeface="Calibri" panose="020F0502020204030204" pitchFamily="34" charset="0"/>
                        <a:cs typeface="Calibri" panose="020F0502020204030204" pitchFamily="34" charset="0"/>
                      </a:endParaRPr>
                    </a:p>
                  </a:txBody>
                  <a:tcPr marL="66185" marR="66185">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4CCCC"/>
                    </a:solidFill>
                  </a:tcPr>
                </a:tc>
                <a:extLst>
                  <a:ext uri="{0D108BD9-81ED-4DB2-BD59-A6C34878D82A}">
                    <a16:rowId xmlns:a16="http://schemas.microsoft.com/office/drawing/2014/main" val="10001"/>
                  </a:ext>
                </a:extLst>
              </a:tr>
              <a:tr h="430569">
                <a:tc>
                  <a:txBody>
                    <a:bodyPr/>
                    <a:lstStyle/>
                    <a:p>
                      <a:pPr>
                        <a:spcBef>
                          <a:spcPts val="600"/>
                        </a:spcBef>
                        <a:spcAft>
                          <a:spcPts val="600"/>
                        </a:spcAft>
                      </a:pPr>
                      <a:r>
                        <a:rPr lang="en-US" sz="2400" b="0" dirty="0">
                          <a:solidFill>
                            <a:schemeClr val="tx1"/>
                          </a:solidFill>
                        </a:rPr>
                        <a:t>100% fruit juice, ½ cup</a:t>
                      </a:r>
                      <a:endParaRPr lang="en-US" sz="2400" b="0" dirty="0">
                        <a:solidFill>
                          <a:schemeClr val="tx1"/>
                        </a:solidFill>
                        <a:latin typeface="Calibri" panose="020F0502020204030204" pitchFamily="34" charset="0"/>
                        <a:cs typeface="Calibri" panose="020F0502020204030204" pitchFamily="34" charset="0"/>
                      </a:endParaRPr>
                    </a:p>
                  </a:txBody>
                  <a:tcPr marL="66185" marR="66185">
                    <a:lnT w="12700" cap="flat" cmpd="sng" algn="ctr">
                      <a:solidFill>
                        <a:schemeClr val="bg2"/>
                      </a:solidFill>
                      <a:prstDash val="solid"/>
                      <a:round/>
                      <a:headEnd type="none" w="med" len="med"/>
                      <a:tailEnd type="none" w="med" len="med"/>
                    </a:lnT>
                    <a:solidFill>
                      <a:srgbClr val="FAE7E8"/>
                    </a:solidFill>
                  </a:tcPr>
                </a:tc>
                <a:tc>
                  <a:txBody>
                    <a:bodyPr/>
                    <a:lstStyle/>
                    <a:p>
                      <a:pPr>
                        <a:spcBef>
                          <a:spcPts val="600"/>
                        </a:spcBef>
                        <a:spcAft>
                          <a:spcPts val="600"/>
                        </a:spcAft>
                      </a:pPr>
                      <a:r>
                        <a:rPr lang="en-US" sz="2400" b="0" dirty="0">
                          <a:solidFill>
                            <a:schemeClr val="tx1"/>
                          </a:solidFill>
                        </a:rPr>
                        <a:t>Grapefruit, ½</a:t>
                      </a:r>
                      <a:endParaRPr lang="en-US" sz="2400" b="0" dirty="0">
                        <a:solidFill>
                          <a:schemeClr val="tx1"/>
                        </a:solidFill>
                        <a:latin typeface="Calibri" panose="020F0502020204030204" pitchFamily="34" charset="0"/>
                        <a:cs typeface="Calibri" panose="020F0502020204030204" pitchFamily="34" charset="0"/>
                      </a:endParaRPr>
                    </a:p>
                  </a:txBody>
                  <a:tcPr marL="66185" marR="66185">
                    <a:lnT w="12700" cap="flat" cmpd="sng" algn="ctr">
                      <a:solidFill>
                        <a:schemeClr val="bg2"/>
                      </a:solidFill>
                      <a:prstDash val="solid"/>
                      <a:round/>
                      <a:headEnd type="none" w="med" len="med"/>
                      <a:tailEnd type="none" w="med" len="med"/>
                    </a:lnT>
                    <a:solidFill>
                      <a:srgbClr val="FAE7E8"/>
                    </a:solidFill>
                  </a:tcPr>
                </a:tc>
                <a:extLst>
                  <a:ext uri="{0D108BD9-81ED-4DB2-BD59-A6C34878D82A}">
                    <a16:rowId xmlns:a16="http://schemas.microsoft.com/office/drawing/2014/main" val="10002"/>
                  </a:ext>
                </a:extLst>
              </a:tr>
              <a:tr h="430569">
                <a:tc>
                  <a:txBody>
                    <a:bodyPr/>
                    <a:lstStyle/>
                    <a:p>
                      <a:pPr>
                        <a:spcBef>
                          <a:spcPts val="600"/>
                        </a:spcBef>
                        <a:spcAft>
                          <a:spcPts val="600"/>
                        </a:spcAft>
                      </a:pPr>
                      <a:r>
                        <a:rPr lang="en-US" sz="2400" b="0" dirty="0">
                          <a:solidFill>
                            <a:schemeClr val="tx1"/>
                          </a:solidFill>
                        </a:rPr>
                        <a:t>Apple or orange, 1 small</a:t>
                      </a:r>
                      <a:endParaRPr lang="en-US" sz="2400" b="0" dirty="0">
                        <a:solidFill>
                          <a:schemeClr val="tx1"/>
                        </a:solidFill>
                        <a:latin typeface="Calibri" panose="020F0502020204030204" pitchFamily="34" charset="0"/>
                        <a:cs typeface="Calibri" panose="020F0502020204030204" pitchFamily="34" charset="0"/>
                      </a:endParaRPr>
                    </a:p>
                  </a:txBody>
                  <a:tcPr marL="66185" marR="66185">
                    <a:solidFill>
                      <a:srgbClr val="F4CCCC"/>
                    </a:solidFill>
                  </a:tcPr>
                </a:tc>
                <a:tc>
                  <a:txBody>
                    <a:bodyPr/>
                    <a:lstStyle/>
                    <a:p>
                      <a:pPr>
                        <a:spcBef>
                          <a:spcPts val="600"/>
                        </a:spcBef>
                        <a:spcAft>
                          <a:spcPts val="600"/>
                        </a:spcAft>
                      </a:pPr>
                      <a:r>
                        <a:rPr lang="en-US" sz="2400" b="0" dirty="0">
                          <a:solidFill>
                            <a:schemeClr val="tx1"/>
                          </a:solidFill>
                        </a:rPr>
                        <a:t>Peach, 1</a:t>
                      </a:r>
                      <a:endParaRPr lang="en-US" sz="2400" b="0" dirty="0">
                        <a:solidFill>
                          <a:schemeClr val="tx1"/>
                        </a:solidFill>
                        <a:latin typeface="Calibri" panose="020F0502020204030204" pitchFamily="34" charset="0"/>
                        <a:cs typeface="Calibri" panose="020F0502020204030204" pitchFamily="34" charset="0"/>
                      </a:endParaRPr>
                    </a:p>
                  </a:txBody>
                  <a:tcPr marL="66185" marR="66185">
                    <a:solidFill>
                      <a:srgbClr val="F4CCCC"/>
                    </a:solidFill>
                  </a:tcPr>
                </a:tc>
                <a:extLst>
                  <a:ext uri="{0D108BD9-81ED-4DB2-BD59-A6C34878D82A}">
                    <a16:rowId xmlns:a16="http://schemas.microsoft.com/office/drawing/2014/main" val="10003"/>
                  </a:ext>
                </a:extLst>
              </a:tr>
              <a:tr h="430569">
                <a:tc>
                  <a:txBody>
                    <a:bodyPr/>
                    <a:lstStyle/>
                    <a:p>
                      <a:pPr>
                        <a:spcBef>
                          <a:spcPts val="600"/>
                        </a:spcBef>
                        <a:spcAft>
                          <a:spcPts val="600"/>
                        </a:spcAft>
                      </a:pPr>
                      <a:r>
                        <a:rPr lang="en-US" sz="2400" b="0" dirty="0">
                          <a:solidFill>
                            <a:schemeClr val="tx1"/>
                          </a:solidFill>
                        </a:rPr>
                        <a:t>Banana, 1 small</a:t>
                      </a:r>
                      <a:endParaRPr lang="en-US" sz="2400" b="0" dirty="0">
                        <a:solidFill>
                          <a:schemeClr val="tx1"/>
                        </a:solidFill>
                        <a:latin typeface="Calibri" panose="020F0502020204030204" pitchFamily="34" charset="0"/>
                        <a:cs typeface="Calibri" panose="020F0502020204030204" pitchFamily="34" charset="0"/>
                      </a:endParaRPr>
                    </a:p>
                  </a:txBody>
                  <a:tcPr marL="66185" marR="66185">
                    <a:solidFill>
                      <a:srgbClr val="FAE7E8"/>
                    </a:solidFill>
                  </a:tcPr>
                </a:tc>
                <a:tc>
                  <a:txBody>
                    <a:bodyPr/>
                    <a:lstStyle/>
                    <a:p>
                      <a:pPr>
                        <a:spcBef>
                          <a:spcPts val="600"/>
                        </a:spcBef>
                        <a:spcAft>
                          <a:spcPts val="600"/>
                        </a:spcAft>
                      </a:pPr>
                      <a:r>
                        <a:rPr lang="en-US" sz="2400" b="0" dirty="0">
                          <a:solidFill>
                            <a:schemeClr val="tx1"/>
                          </a:solidFill>
                        </a:rPr>
                        <a:t>Watermelon cubes, 1¼ cups</a:t>
                      </a:r>
                      <a:endParaRPr lang="en-US" sz="2400" b="0" dirty="0">
                        <a:solidFill>
                          <a:schemeClr val="tx1"/>
                        </a:solidFill>
                        <a:latin typeface="Calibri" panose="020F0502020204030204" pitchFamily="34" charset="0"/>
                        <a:cs typeface="Calibri" panose="020F0502020204030204" pitchFamily="34" charset="0"/>
                      </a:endParaRPr>
                    </a:p>
                  </a:txBody>
                  <a:tcPr marL="66185" marR="66185">
                    <a:solidFill>
                      <a:srgbClr val="FAE7E8"/>
                    </a:solidFill>
                  </a:tcPr>
                </a:tc>
                <a:extLst>
                  <a:ext uri="{0D108BD9-81ED-4DB2-BD59-A6C34878D82A}">
                    <a16:rowId xmlns:a16="http://schemas.microsoft.com/office/drawing/2014/main" val="10004"/>
                  </a:ext>
                </a:extLst>
              </a:tr>
            </a:tbl>
          </a:graphicData>
        </a:graphic>
      </p:graphicFrame>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48</a:t>
            </a:fld>
            <a:endParaRPr lang="en-US"/>
          </a:p>
        </p:txBody>
      </p:sp>
    </p:spTree>
    <p:extLst>
      <p:ext uri="{BB962C8B-B14F-4D97-AF65-F5344CB8AC3E}">
        <p14:creationId xmlns:p14="http://schemas.microsoft.com/office/powerpoint/2010/main" val="1683619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75EF1-F72E-47D0-B04E-0FBB92E584F6}"/>
              </a:ext>
            </a:extLst>
          </p:cNvPr>
          <p:cNvSpPr>
            <a:spLocks noGrp="1"/>
          </p:cNvSpPr>
          <p:nvPr>
            <p:ph type="title"/>
          </p:nvPr>
        </p:nvSpPr>
        <p:spPr>
          <a:xfrm>
            <a:off x="342900" y="304800"/>
            <a:ext cx="5126430" cy="678611"/>
          </a:xfrm>
        </p:spPr>
        <p:txBody>
          <a:bodyPr/>
          <a:lstStyle/>
          <a:p>
            <a:r>
              <a:rPr lang="en-US" dirty="0"/>
              <a:t>Farm to Fork: Carrots and Beets</a:t>
            </a:r>
            <a:endParaRPr lang="en-US" sz="1200" dirty="0"/>
          </a:p>
        </p:txBody>
      </p:sp>
      <p:pic>
        <p:nvPicPr>
          <p:cNvPr id="18" name="Picture 2">
            <a:extLst>
              <a:ext uri="{FF2B5EF4-FFF2-40B4-BE49-F238E27FC236}">
                <a16:creationId xmlns:a16="http://schemas.microsoft.com/office/drawing/2014/main" id="{31D82F89-ED65-45F5-BB03-AC5C3024B0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40387" y="983411"/>
            <a:ext cx="2730790" cy="2011680"/>
          </a:xfrm>
          <a:prstGeom prst="rect">
            <a:avLst/>
          </a:prstGeom>
        </p:spPr>
      </p:pic>
      <p:sp>
        <p:nvSpPr>
          <p:cNvPr id="13" name="Content Placeholder 3">
            <a:extLst>
              <a:ext uri="{FF2B5EF4-FFF2-40B4-BE49-F238E27FC236}">
                <a16:creationId xmlns:a16="http://schemas.microsoft.com/office/drawing/2014/main" id="{34B0F033-C014-4130-A569-61B5638FB740}"/>
              </a:ext>
            </a:extLst>
          </p:cNvPr>
          <p:cNvSpPr>
            <a:spLocks noGrp="1"/>
          </p:cNvSpPr>
          <p:nvPr>
            <p:ph sz="quarter" idx="15"/>
          </p:nvPr>
        </p:nvSpPr>
        <p:spPr>
          <a:xfrm>
            <a:off x="342900" y="2766947"/>
            <a:ext cx="4692238" cy="3752603"/>
          </a:xfrm>
        </p:spPr>
        <p:txBody>
          <a:bodyPr/>
          <a:lstStyle/>
          <a:p>
            <a:pPr>
              <a:spcAft>
                <a:spcPts val="0"/>
              </a:spcAft>
            </a:pPr>
            <a:r>
              <a:rPr lang="en-US" sz="1600" b="1" dirty="0">
                <a:solidFill>
                  <a:srgbClr val="C00000"/>
                </a:solidFill>
              </a:rPr>
              <a:t>Grow</a:t>
            </a:r>
          </a:p>
          <a:p>
            <a:pPr marL="291600" indent="-291600">
              <a:spcAft>
                <a:spcPts val="0"/>
              </a:spcAft>
              <a:buFont typeface="Arial" panose="020B0604020202020204" pitchFamily="34" charset="0"/>
              <a:buChar char="•"/>
            </a:pPr>
            <a:r>
              <a:rPr lang="en-US" sz="1600" dirty="0">
                <a:solidFill>
                  <a:schemeClr val="tx1"/>
                </a:solidFill>
              </a:rPr>
              <a:t>Purple carrots are sweeter and higher in beta-carotene and purple anthocyanins than orange varieties.</a:t>
            </a:r>
          </a:p>
          <a:p>
            <a:pPr marL="291600" indent="-291600">
              <a:spcAft>
                <a:spcPts val="0"/>
              </a:spcAft>
              <a:buFont typeface="Arial" panose="020B0604020202020204" pitchFamily="34" charset="0"/>
              <a:buChar char="•"/>
            </a:pPr>
            <a:r>
              <a:rPr lang="en-US" sz="1600" dirty="0">
                <a:solidFill>
                  <a:schemeClr val="tx1"/>
                </a:solidFill>
              </a:rPr>
              <a:t>Red beets are high in </a:t>
            </a:r>
            <a:r>
              <a:rPr lang="en-US" sz="1600" dirty="0" err="1">
                <a:solidFill>
                  <a:schemeClr val="tx1"/>
                </a:solidFill>
              </a:rPr>
              <a:t>betalins</a:t>
            </a:r>
            <a:r>
              <a:rPr lang="en-US" sz="1600" dirty="0">
                <a:solidFill>
                  <a:schemeClr val="tx1"/>
                </a:solidFill>
              </a:rPr>
              <a:t>, phytochemicals that may reduce cancer risk and other diseases. </a:t>
            </a:r>
          </a:p>
          <a:p>
            <a:pPr>
              <a:spcAft>
                <a:spcPts val="0"/>
              </a:spcAft>
            </a:pPr>
            <a:r>
              <a:rPr lang="en-US" altLang="en-US" sz="1600" b="1" dirty="0">
                <a:solidFill>
                  <a:srgbClr val="C00000"/>
                </a:solidFill>
              </a:rPr>
              <a:t>Shop</a:t>
            </a:r>
          </a:p>
          <a:p>
            <a:pPr marL="291600" indent="-291600">
              <a:spcAft>
                <a:spcPts val="0"/>
              </a:spcAft>
              <a:buFont typeface="Arial" panose="020B0604020202020204" pitchFamily="34" charset="0"/>
              <a:buChar char="•"/>
            </a:pPr>
            <a:r>
              <a:rPr lang="en-US" altLang="en-US" sz="1600" dirty="0">
                <a:solidFill>
                  <a:schemeClr val="tx1"/>
                </a:solidFill>
              </a:rPr>
              <a:t>Buy carrots and beets with the green tops attached. </a:t>
            </a:r>
          </a:p>
          <a:p>
            <a:pPr marL="291600" indent="-291600">
              <a:spcAft>
                <a:spcPts val="0"/>
              </a:spcAft>
              <a:buFont typeface="Arial" panose="020B0604020202020204" pitchFamily="34" charset="0"/>
              <a:buChar char="•"/>
            </a:pPr>
            <a:r>
              <a:rPr lang="en-US" altLang="en-US" sz="1600" dirty="0">
                <a:solidFill>
                  <a:schemeClr val="tx1"/>
                </a:solidFill>
              </a:rPr>
              <a:t>Compared to fresh whole carrots, baby carrots are not as nutritious and frozen carrots have about half of the antioxidant value.</a:t>
            </a:r>
          </a:p>
          <a:p>
            <a:pPr marL="291600" indent="-291600">
              <a:spcAft>
                <a:spcPts val="0"/>
              </a:spcAft>
              <a:buFont typeface="Arial" panose="020B0604020202020204" pitchFamily="34" charset="0"/>
              <a:buChar char="•"/>
            </a:pPr>
            <a:r>
              <a:rPr lang="en-US" altLang="en-US" sz="1600" dirty="0">
                <a:solidFill>
                  <a:schemeClr val="tx1"/>
                </a:solidFill>
              </a:rPr>
              <a:t>Canned beets are more nutritious with more antioxidant value.</a:t>
            </a:r>
            <a:endParaRPr lang="en-US" sz="1600" dirty="0">
              <a:solidFill>
                <a:schemeClr val="tx1"/>
              </a:solidFill>
            </a:endParaRPr>
          </a:p>
        </p:txBody>
      </p:sp>
      <p:sp>
        <p:nvSpPr>
          <p:cNvPr id="14" name="Content Placeholder 4">
            <a:extLst>
              <a:ext uri="{FF2B5EF4-FFF2-40B4-BE49-F238E27FC236}">
                <a16:creationId xmlns:a16="http://schemas.microsoft.com/office/drawing/2014/main" id="{F7A82957-4467-4A9F-8434-EF232981E5DC}"/>
              </a:ext>
            </a:extLst>
          </p:cNvPr>
          <p:cNvSpPr>
            <a:spLocks noGrp="1"/>
          </p:cNvSpPr>
          <p:nvPr>
            <p:ph sz="quarter" idx="17"/>
          </p:nvPr>
        </p:nvSpPr>
        <p:spPr>
          <a:xfrm>
            <a:off x="5469330" y="439387"/>
            <a:ext cx="3331769" cy="4560125"/>
          </a:xfrm>
        </p:spPr>
        <p:txBody>
          <a:bodyPr/>
          <a:lstStyle/>
          <a:p>
            <a:pPr>
              <a:spcAft>
                <a:spcPts val="0"/>
              </a:spcAft>
            </a:pPr>
            <a:r>
              <a:rPr lang="en-US" altLang="en-US" sz="1600" b="1" dirty="0">
                <a:solidFill>
                  <a:srgbClr val="C00000"/>
                </a:solidFill>
              </a:rPr>
              <a:t>Store</a:t>
            </a:r>
          </a:p>
          <a:p>
            <a:pPr marL="285750" indent="-285750">
              <a:spcAft>
                <a:spcPts val="0"/>
              </a:spcAft>
              <a:buFont typeface="Arial" panose="020B0604020202020204" pitchFamily="34" charset="0"/>
              <a:buChar char="•"/>
            </a:pPr>
            <a:r>
              <a:rPr lang="en-US" altLang="en-US" sz="1600" dirty="0">
                <a:solidFill>
                  <a:schemeClr val="tx1"/>
                </a:solidFill>
              </a:rPr>
              <a:t>Cut the tops off of your fresh carrots so they retain their moisture. </a:t>
            </a:r>
          </a:p>
          <a:p>
            <a:pPr marL="285750" indent="-285750">
              <a:spcAft>
                <a:spcPts val="0"/>
              </a:spcAft>
              <a:buFont typeface="Arial" panose="020B0604020202020204" pitchFamily="34" charset="0"/>
              <a:buChar char="•"/>
            </a:pPr>
            <a:r>
              <a:rPr lang="en-US" altLang="en-US" sz="1600" dirty="0">
                <a:solidFill>
                  <a:schemeClr val="tx1"/>
                </a:solidFill>
              </a:rPr>
              <a:t>Remove beet greens and store beet roots unwrapped in the refrigerator and use them within 2 weeks.</a:t>
            </a:r>
          </a:p>
          <a:p>
            <a:pPr>
              <a:spcAft>
                <a:spcPts val="0"/>
              </a:spcAft>
            </a:pPr>
            <a:r>
              <a:rPr lang="en-US" altLang="en-US" sz="1600" b="1" dirty="0">
                <a:solidFill>
                  <a:srgbClr val="C00000"/>
                </a:solidFill>
              </a:rPr>
              <a:t>Prep</a:t>
            </a:r>
          </a:p>
          <a:p>
            <a:pPr marL="291600" indent="-291600">
              <a:spcAft>
                <a:spcPts val="0"/>
              </a:spcAft>
              <a:buFont typeface="Arial" panose="020B0604020202020204" pitchFamily="34" charset="0"/>
              <a:buChar char="•"/>
            </a:pPr>
            <a:r>
              <a:rPr lang="en-US" sz="1600" dirty="0">
                <a:solidFill>
                  <a:schemeClr val="tx1"/>
                </a:solidFill>
              </a:rPr>
              <a:t>Carrots and beets are more nutritious cooked.</a:t>
            </a:r>
          </a:p>
          <a:p>
            <a:pPr marL="291600" indent="-291600">
              <a:spcAft>
                <a:spcPts val="0"/>
              </a:spcAft>
              <a:buFont typeface="Arial" panose="020B0604020202020204" pitchFamily="34" charset="0"/>
              <a:buChar char="•"/>
            </a:pPr>
            <a:r>
              <a:rPr lang="en-US" sz="1600" dirty="0">
                <a:solidFill>
                  <a:schemeClr val="tx1"/>
                </a:solidFill>
              </a:rPr>
              <a:t>Eat carrots with oil or fat to allow absorption of fat-soluble pro-vitamin A beta-carotene.</a:t>
            </a:r>
          </a:p>
          <a:p>
            <a:pPr marL="291600" indent="-291600">
              <a:spcAft>
                <a:spcPts val="0"/>
              </a:spcAft>
              <a:buFont typeface="Arial" panose="020B0604020202020204" pitchFamily="34" charset="0"/>
              <a:buChar char="•"/>
            </a:pPr>
            <a:r>
              <a:rPr lang="en-US" sz="1600" dirty="0">
                <a:solidFill>
                  <a:schemeClr val="tx1"/>
                </a:solidFill>
              </a:rPr>
              <a:t>The skin helps retain the water-soluble nutrients while cooking and can be slipped off when cool. </a:t>
            </a:r>
            <a:endParaRPr lang="en-US" altLang="en-US" sz="1600" dirty="0">
              <a:solidFill>
                <a:schemeClr val="tx1"/>
              </a:solidFill>
            </a:endParaRPr>
          </a:p>
        </p:txBody>
      </p:sp>
      <p:pic>
        <p:nvPicPr>
          <p:cNvPr id="20" name="Picture 5">
            <a:extLst>
              <a:ext uri="{FF2B5EF4-FFF2-40B4-BE49-F238E27FC236}">
                <a16:creationId xmlns:a16="http://schemas.microsoft.com/office/drawing/2014/main" id="{DF7A1577-D1B5-4240-A28C-EE2574177C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37726" y="4815440"/>
            <a:ext cx="2463373" cy="1737360"/>
          </a:xfrm>
          <a:prstGeom prst="rect">
            <a:avLst/>
          </a:prstGeom>
        </p:spPr>
      </p:pic>
      <p:sp>
        <p:nvSpPr>
          <p:cNvPr id="7" name="Slide Number Placeholder 6">
            <a:extLst>
              <a:ext uri="{FF2B5EF4-FFF2-40B4-BE49-F238E27FC236}">
                <a16:creationId xmlns:a16="http://schemas.microsoft.com/office/drawing/2014/main" id="{02968BA1-7241-4EFA-8D4A-2019DC159538}"/>
              </a:ext>
            </a:extLst>
          </p:cNvPr>
          <p:cNvSpPr>
            <a:spLocks noGrp="1"/>
          </p:cNvSpPr>
          <p:nvPr>
            <p:ph type="sldNum" sz="quarter" idx="10"/>
          </p:nvPr>
        </p:nvSpPr>
        <p:spPr/>
        <p:txBody>
          <a:bodyPr/>
          <a:lstStyle/>
          <a:p>
            <a:fld id="{68151E55-6873-49E2-B8D5-2F265E6F1973}" type="slidenum">
              <a:rPr lang="en-US" smtClean="0"/>
              <a:pPr/>
              <a:t>49</a:t>
            </a:fld>
            <a:endParaRPr lang="en-US"/>
          </a:p>
        </p:txBody>
      </p:sp>
    </p:spTree>
    <p:extLst>
      <p:ext uri="{BB962C8B-B14F-4D97-AF65-F5344CB8AC3E}">
        <p14:creationId xmlns:p14="http://schemas.microsoft.com/office/powerpoint/2010/main" val="348691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Section 10.1: An Introduction to Physical Fitness—Concepts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marL="457200" indent="-457200">
              <a:spcBef>
                <a:spcPts val="1000"/>
              </a:spcBef>
              <a:spcAft>
                <a:spcPts val="600"/>
              </a:spcAft>
              <a:buFont typeface="+mj-lt"/>
              <a:buAutoNum type="arabicPeriod"/>
            </a:pPr>
            <a:r>
              <a:rPr lang="en-US" altLang="en-US" dirty="0"/>
              <a:t>Differentiate between physical activity and exercise.</a:t>
            </a:r>
          </a:p>
          <a:p>
            <a:pPr marL="457200" indent="-457200">
              <a:spcBef>
                <a:spcPts val="1000"/>
              </a:spcBef>
              <a:spcAft>
                <a:spcPts val="600"/>
              </a:spcAft>
              <a:buFont typeface="+mj-lt"/>
              <a:buAutoNum type="arabicPeriod"/>
            </a:pPr>
            <a:r>
              <a:rPr lang="en-US" altLang="en-US" dirty="0"/>
              <a:t>How much physical activity is recommended by the </a:t>
            </a:r>
            <a:r>
              <a:rPr lang="en-US" altLang="en-US" i="1" dirty="0"/>
              <a:t>Physical Activity Guidelines for Americans </a:t>
            </a:r>
            <a:r>
              <a:rPr lang="en-US" altLang="en-US" dirty="0"/>
              <a:t>to reduce risks for chronic diseases?</a:t>
            </a:r>
          </a:p>
          <a:p>
            <a:pPr marL="457200" indent="-457200">
              <a:spcBef>
                <a:spcPts val="1000"/>
              </a:spcBef>
              <a:spcAft>
                <a:spcPts val="600"/>
              </a:spcAft>
              <a:buFont typeface="+mj-lt"/>
              <a:buAutoNum type="arabicPeriod"/>
            </a:pPr>
            <a:r>
              <a:rPr lang="en-US" altLang="en-US" dirty="0"/>
              <a:t>List five benefits of regular physical activity.</a:t>
            </a:r>
            <a:endParaRPr lang="en-US" dirty="0"/>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a:t>
            </a:fld>
            <a:endParaRPr lang="en-US"/>
          </a:p>
        </p:txBody>
      </p:sp>
    </p:spTree>
    <p:extLst>
      <p:ext uri="{BB962C8B-B14F-4D97-AF65-F5344CB8AC3E}">
        <p14:creationId xmlns:p14="http://schemas.microsoft.com/office/powerpoint/2010/main" val="3225168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51F0-8509-46EE-85BE-C645A2A9C86C}"/>
              </a:ext>
            </a:extLst>
          </p:cNvPr>
          <p:cNvSpPr>
            <a:spLocks noGrp="1"/>
          </p:cNvSpPr>
          <p:nvPr>
            <p:ph type="title"/>
          </p:nvPr>
        </p:nvSpPr>
        <p:spPr/>
        <p:txBody>
          <a:bodyPr/>
          <a:lstStyle/>
          <a:p>
            <a:r>
              <a:rPr lang="en-US" altLang="en-US" dirty="0">
                <a:solidFill>
                  <a:schemeClr val="tx1"/>
                </a:solidFill>
              </a:rPr>
              <a:t>Table 10-3: Carbohydrate-Rich Milk and Sweets</a:t>
            </a:r>
            <a:endParaRPr lang="en-IN" dirty="0"/>
          </a:p>
        </p:txBody>
      </p:sp>
      <p:graphicFrame>
        <p:nvGraphicFramePr>
          <p:cNvPr id="11" name="Table 2">
            <a:extLst>
              <a:ext uri="{FF2B5EF4-FFF2-40B4-BE49-F238E27FC236}">
                <a16:creationId xmlns:a16="http://schemas.microsoft.com/office/drawing/2014/main" id="{124EC97D-FA31-4247-855B-D695FE725C2C}"/>
              </a:ext>
            </a:extLst>
          </p:cNvPr>
          <p:cNvGraphicFramePr>
            <a:graphicFrameLocks noGrp="1"/>
          </p:cNvGraphicFramePr>
          <p:nvPr>
            <p:extLst>
              <p:ext uri="{D42A27DB-BD31-4B8C-83A1-F6EECF244321}">
                <p14:modId xmlns:p14="http://schemas.microsoft.com/office/powerpoint/2010/main" val="2529721368"/>
              </p:ext>
            </p:extLst>
          </p:nvPr>
        </p:nvGraphicFramePr>
        <p:xfrm>
          <a:off x="571500" y="1397000"/>
          <a:ext cx="7950200" cy="822960"/>
        </p:xfrm>
        <a:graphic>
          <a:graphicData uri="http://schemas.openxmlformats.org/drawingml/2006/table">
            <a:tbl>
              <a:tblPr firstRow="1" bandRow="1">
                <a:tableStyleId>{5C22544A-7EE6-4342-B048-85BDC9FD1C3A}</a:tableStyleId>
              </a:tblPr>
              <a:tblGrid>
                <a:gridCol w="7950200">
                  <a:extLst>
                    <a:ext uri="{9D8B030D-6E8A-4147-A177-3AD203B41FA5}">
                      <a16:colId xmlns:a16="http://schemas.microsoft.com/office/drawing/2014/main" val="2160614769"/>
                    </a:ext>
                  </a:extLst>
                </a:gridCol>
              </a:tblGrid>
              <a:tr h="694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Milk — One Serving = Approximately 12 Grams Carbohydrate</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38714481"/>
                  </a:ext>
                </a:extLst>
              </a:tr>
            </a:tbl>
          </a:graphicData>
        </a:graphic>
      </p:graphicFrame>
      <p:graphicFrame>
        <p:nvGraphicFramePr>
          <p:cNvPr id="12" name="Table 3">
            <a:extLst>
              <a:ext uri="{FF2B5EF4-FFF2-40B4-BE49-F238E27FC236}">
                <a16:creationId xmlns:a16="http://schemas.microsoft.com/office/drawing/2014/main" id="{53C3B50F-1B54-46A8-90BF-BF74E00DE8DA}"/>
              </a:ext>
            </a:extLst>
          </p:cNvPr>
          <p:cNvGraphicFramePr>
            <a:graphicFrameLocks/>
          </p:cNvGraphicFramePr>
          <p:nvPr>
            <p:extLst>
              <p:ext uri="{D42A27DB-BD31-4B8C-83A1-F6EECF244321}">
                <p14:modId xmlns:p14="http://schemas.microsoft.com/office/powerpoint/2010/main" val="4187602996"/>
              </p:ext>
            </p:extLst>
          </p:nvPr>
        </p:nvGraphicFramePr>
        <p:xfrm>
          <a:off x="571500" y="2193078"/>
          <a:ext cx="7946136" cy="914400"/>
        </p:xfrm>
        <a:graphic>
          <a:graphicData uri="http://schemas.openxmlformats.org/drawingml/2006/table">
            <a:tbl>
              <a:tblPr firstRow="1" bandRow="1">
                <a:tableStyleId>{5C22544A-7EE6-4342-B048-85BDC9FD1C3A}</a:tableStyleId>
              </a:tblPr>
              <a:tblGrid>
                <a:gridCol w="4162262">
                  <a:extLst>
                    <a:ext uri="{9D8B030D-6E8A-4147-A177-3AD203B41FA5}">
                      <a16:colId xmlns:a16="http://schemas.microsoft.com/office/drawing/2014/main" val="20000"/>
                    </a:ext>
                  </a:extLst>
                </a:gridCol>
                <a:gridCol w="3783874">
                  <a:extLst>
                    <a:ext uri="{9D8B030D-6E8A-4147-A177-3AD203B41FA5}">
                      <a16:colId xmlns:a16="http://schemas.microsoft.com/office/drawing/2014/main" val="20001"/>
                    </a:ext>
                  </a:extLst>
                </a:gridCol>
              </a:tblGrid>
              <a:tr h="411480">
                <a:tc>
                  <a:txBody>
                    <a:bodyPr/>
                    <a:lstStyle/>
                    <a:p>
                      <a:pPr>
                        <a:spcBef>
                          <a:spcPts val="600"/>
                        </a:spcBef>
                        <a:spcAft>
                          <a:spcPts val="600"/>
                        </a:spcAft>
                      </a:pPr>
                      <a:r>
                        <a:rPr lang="en-US" sz="2400" b="0" dirty="0">
                          <a:solidFill>
                            <a:schemeClr val="tx1"/>
                          </a:solidFill>
                        </a:rPr>
                        <a:t>Milk, 1 cup</a:t>
                      </a:r>
                      <a:endParaRPr lang="en-US" sz="2400" b="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4CCCC"/>
                    </a:solidFill>
                  </a:tcPr>
                </a:tc>
                <a:tc>
                  <a:txBody>
                    <a:bodyPr/>
                    <a:lstStyle/>
                    <a:p>
                      <a:pPr>
                        <a:spcBef>
                          <a:spcPts val="600"/>
                        </a:spcBef>
                        <a:spcAft>
                          <a:spcPts val="600"/>
                        </a:spcAft>
                      </a:pPr>
                      <a:r>
                        <a:rPr lang="en-US" sz="2400" b="0" dirty="0">
                          <a:solidFill>
                            <a:schemeClr val="tx1"/>
                          </a:solidFill>
                        </a:rPr>
                        <a:t>Soy milk, 1 cup</a:t>
                      </a:r>
                      <a:endParaRPr lang="en-US" sz="2400" b="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4CCCC"/>
                    </a:solidFill>
                  </a:tcPr>
                </a:tc>
                <a:extLst>
                  <a:ext uri="{0D108BD9-81ED-4DB2-BD59-A6C34878D82A}">
                    <a16:rowId xmlns:a16="http://schemas.microsoft.com/office/drawing/2014/main" val="872016463"/>
                  </a:ext>
                </a:extLst>
              </a:tr>
              <a:tr h="411480">
                <a:tc>
                  <a:txBody>
                    <a:bodyPr/>
                    <a:lstStyle/>
                    <a:p>
                      <a:pPr>
                        <a:spcBef>
                          <a:spcPts val="600"/>
                        </a:spcBef>
                        <a:spcAft>
                          <a:spcPts val="600"/>
                        </a:spcAft>
                      </a:pPr>
                      <a:r>
                        <a:rPr lang="en-US" sz="2400" dirty="0"/>
                        <a:t>Plain low-fat yogurt, ⅔ cup</a:t>
                      </a:r>
                      <a:endParaRPr lang="en-US" sz="2400" dirty="0">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solidFill>
                      <a:srgbClr val="FAE7E8"/>
                    </a:solidFill>
                  </a:tcPr>
                </a:tc>
                <a:tc>
                  <a:txBody>
                    <a:bodyPr/>
                    <a:lstStyle/>
                    <a:p>
                      <a:pPr>
                        <a:spcBef>
                          <a:spcPts val="600"/>
                        </a:spcBef>
                        <a:spcAft>
                          <a:spcPts val="600"/>
                        </a:spcAft>
                      </a:pPr>
                      <a:endParaRPr lang="en-US" sz="2000" dirty="0">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solidFill>
                      <a:srgbClr val="FAE7E8"/>
                    </a:solidFill>
                  </a:tcPr>
                </a:tc>
                <a:extLst>
                  <a:ext uri="{0D108BD9-81ED-4DB2-BD59-A6C34878D82A}">
                    <a16:rowId xmlns:a16="http://schemas.microsoft.com/office/drawing/2014/main" val="2148892523"/>
                  </a:ext>
                </a:extLst>
              </a:tr>
            </a:tbl>
          </a:graphicData>
        </a:graphic>
      </p:graphicFrame>
      <p:graphicFrame>
        <p:nvGraphicFramePr>
          <p:cNvPr id="9" name="Table 4">
            <a:extLst>
              <a:ext uri="{FF2B5EF4-FFF2-40B4-BE49-F238E27FC236}">
                <a16:creationId xmlns:a16="http://schemas.microsoft.com/office/drawing/2014/main" id="{D33A625F-AFA7-45EC-BF47-C64233D05835}"/>
              </a:ext>
            </a:extLst>
          </p:cNvPr>
          <p:cNvGraphicFramePr>
            <a:graphicFrameLocks noGrp="1"/>
          </p:cNvGraphicFramePr>
          <p:nvPr>
            <p:extLst>
              <p:ext uri="{D42A27DB-BD31-4B8C-83A1-F6EECF244321}">
                <p14:modId xmlns:p14="http://schemas.microsoft.com/office/powerpoint/2010/main" val="410274986"/>
              </p:ext>
            </p:extLst>
          </p:nvPr>
        </p:nvGraphicFramePr>
        <p:xfrm>
          <a:off x="549730" y="3318726"/>
          <a:ext cx="7950200" cy="822960"/>
        </p:xfrm>
        <a:graphic>
          <a:graphicData uri="http://schemas.openxmlformats.org/drawingml/2006/table">
            <a:tbl>
              <a:tblPr firstRow="1" bandRow="1">
                <a:tableStyleId>{5C22544A-7EE6-4342-B048-85BDC9FD1C3A}</a:tableStyleId>
              </a:tblPr>
              <a:tblGrid>
                <a:gridCol w="7950200">
                  <a:extLst>
                    <a:ext uri="{9D8B030D-6E8A-4147-A177-3AD203B41FA5}">
                      <a16:colId xmlns:a16="http://schemas.microsoft.com/office/drawing/2014/main" val="2160614769"/>
                    </a:ext>
                  </a:extLst>
                </a:gridCol>
              </a:tblGrid>
              <a:tr h="370840">
                <a:tc>
                  <a:txBody>
                    <a:bodyPr/>
                    <a:lstStyle/>
                    <a:p>
                      <a:pPr>
                        <a:spcBef>
                          <a:spcPts val="600"/>
                        </a:spcBef>
                        <a:spcAft>
                          <a:spcPts val="600"/>
                        </a:spcAft>
                      </a:pPr>
                      <a:r>
                        <a:rPr lang="en-US" sz="2400" dirty="0"/>
                        <a:t>Sweets— One Serving = Approximately 15 Grams Carbohydrate (variable calories)</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38714481"/>
                  </a:ext>
                </a:extLst>
              </a:tr>
            </a:tbl>
          </a:graphicData>
        </a:graphic>
      </p:graphicFrame>
      <p:graphicFrame>
        <p:nvGraphicFramePr>
          <p:cNvPr id="10" name="Table 5">
            <a:extLst>
              <a:ext uri="{FF2B5EF4-FFF2-40B4-BE49-F238E27FC236}">
                <a16:creationId xmlns:a16="http://schemas.microsoft.com/office/drawing/2014/main" id="{E4AF5EEF-ACB2-4D10-80EF-249FF1957820}"/>
              </a:ext>
            </a:extLst>
          </p:cNvPr>
          <p:cNvGraphicFramePr>
            <a:graphicFrameLocks/>
          </p:cNvGraphicFramePr>
          <p:nvPr>
            <p:extLst>
              <p:ext uri="{D42A27DB-BD31-4B8C-83A1-F6EECF244321}">
                <p14:modId xmlns:p14="http://schemas.microsoft.com/office/powerpoint/2010/main" val="3939795973"/>
              </p:ext>
            </p:extLst>
          </p:nvPr>
        </p:nvGraphicFramePr>
        <p:xfrm>
          <a:off x="548640" y="4126998"/>
          <a:ext cx="7946136" cy="998626"/>
        </p:xfrm>
        <a:graphic>
          <a:graphicData uri="http://schemas.openxmlformats.org/drawingml/2006/table">
            <a:tbl>
              <a:tblPr firstRow="1" bandRow="1">
                <a:tableStyleId>{5C22544A-7EE6-4342-B048-85BDC9FD1C3A}</a:tableStyleId>
              </a:tblPr>
              <a:tblGrid>
                <a:gridCol w="4237013">
                  <a:extLst>
                    <a:ext uri="{9D8B030D-6E8A-4147-A177-3AD203B41FA5}">
                      <a16:colId xmlns:a16="http://schemas.microsoft.com/office/drawing/2014/main" val="20000"/>
                    </a:ext>
                  </a:extLst>
                </a:gridCol>
                <a:gridCol w="3709123">
                  <a:extLst>
                    <a:ext uri="{9D8B030D-6E8A-4147-A177-3AD203B41FA5}">
                      <a16:colId xmlns:a16="http://schemas.microsoft.com/office/drawing/2014/main" val="20001"/>
                    </a:ext>
                  </a:extLst>
                </a:gridCol>
              </a:tblGrid>
              <a:tr h="499313">
                <a:tc>
                  <a:txBody>
                    <a:bodyPr/>
                    <a:lstStyle/>
                    <a:p>
                      <a:pPr>
                        <a:spcBef>
                          <a:spcPts val="600"/>
                        </a:spcBef>
                        <a:spcAft>
                          <a:spcPts val="600"/>
                        </a:spcAft>
                      </a:pPr>
                      <a:r>
                        <a:rPr lang="en-US" sz="2400" b="0" dirty="0">
                          <a:solidFill>
                            <a:schemeClr val="tx1"/>
                          </a:solidFill>
                        </a:rPr>
                        <a:t>Cake, 2-inch square</a:t>
                      </a:r>
                      <a:endParaRPr lang="en-US" sz="2400" b="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solidFill>
                      <a:srgbClr val="F4CCCC"/>
                    </a:solidFill>
                  </a:tcPr>
                </a:tc>
                <a:tc>
                  <a:txBody>
                    <a:bodyPr/>
                    <a:lstStyle/>
                    <a:p>
                      <a:pPr>
                        <a:spcBef>
                          <a:spcPts val="600"/>
                        </a:spcBef>
                        <a:spcAft>
                          <a:spcPts val="600"/>
                        </a:spcAft>
                      </a:pPr>
                      <a:r>
                        <a:rPr lang="en-US" sz="2400" b="0" dirty="0">
                          <a:solidFill>
                            <a:schemeClr val="tx1"/>
                          </a:solidFill>
                        </a:rPr>
                        <a:t>Ice cream, ½ cup</a:t>
                      </a:r>
                      <a:endParaRPr lang="en-US" sz="2400" b="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2"/>
                      </a:solidFill>
                      <a:prstDash val="solid"/>
                      <a:round/>
                      <a:headEnd type="none" w="med" len="med"/>
                      <a:tailEnd type="none" w="med" len="med"/>
                    </a:lnT>
                    <a:solidFill>
                      <a:srgbClr val="F4CCCC"/>
                    </a:solidFill>
                  </a:tcPr>
                </a:tc>
                <a:extLst>
                  <a:ext uri="{0D108BD9-81ED-4DB2-BD59-A6C34878D82A}">
                    <a16:rowId xmlns:a16="http://schemas.microsoft.com/office/drawing/2014/main" val="2164223791"/>
                  </a:ext>
                </a:extLst>
              </a:tr>
              <a:tr h="499313">
                <a:tc>
                  <a:txBody>
                    <a:bodyPr/>
                    <a:lstStyle/>
                    <a:p>
                      <a:pPr>
                        <a:spcBef>
                          <a:spcPts val="600"/>
                        </a:spcBef>
                        <a:spcAft>
                          <a:spcPts val="600"/>
                        </a:spcAft>
                      </a:pPr>
                      <a:r>
                        <a:rPr lang="en-US" sz="2400" b="0" dirty="0">
                          <a:solidFill>
                            <a:schemeClr val="tx1"/>
                          </a:solidFill>
                        </a:rPr>
                        <a:t>Cookies, 2 small</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AE7E8"/>
                    </a:solidFill>
                  </a:tcPr>
                </a:tc>
                <a:tc>
                  <a:txBody>
                    <a:bodyPr/>
                    <a:lstStyle/>
                    <a:p>
                      <a:pPr>
                        <a:spcBef>
                          <a:spcPts val="600"/>
                        </a:spcBef>
                        <a:spcAft>
                          <a:spcPts val="600"/>
                        </a:spcAft>
                      </a:pPr>
                      <a:r>
                        <a:rPr lang="en-US" sz="2400" b="0" dirty="0">
                          <a:solidFill>
                            <a:schemeClr val="tx1"/>
                          </a:solidFill>
                        </a:rPr>
                        <a:t>Sherbet, ½ cup</a:t>
                      </a:r>
                      <a:endParaRPr lang="en-US" sz="2400" b="0" dirty="0">
                        <a:solidFill>
                          <a:schemeClr val="tx1"/>
                        </a:solidFill>
                        <a:latin typeface="Calibri" panose="020F0502020204030204" pitchFamily="34" charset="0"/>
                        <a:cs typeface="Calibri" panose="020F0502020204030204" pitchFamily="34" charset="0"/>
                      </a:endParaRPr>
                    </a:p>
                  </a:txBody>
                  <a:tcPr>
                    <a:solidFill>
                      <a:srgbClr val="FAE7E8"/>
                    </a:solidFill>
                  </a:tcPr>
                </a:tc>
                <a:extLst>
                  <a:ext uri="{0D108BD9-81ED-4DB2-BD59-A6C34878D82A}">
                    <a16:rowId xmlns:a16="http://schemas.microsoft.com/office/drawing/2014/main" val="2110121209"/>
                  </a:ext>
                </a:extLst>
              </a:tr>
            </a:tbl>
          </a:graphicData>
        </a:graphic>
      </p:graphicFrame>
      <p:sp>
        <p:nvSpPr>
          <p:cNvPr id="4" name="Text Placeholder 6">
            <a:extLst>
              <a:ext uri="{FF2B5EF4-FFF2-40B4-BE49-F238E27FC236}">
                <a16:creationId xmlns:a16="http://schemas.microsoft.com/office/drawing/2014/main" id="{5C9450EB-7E19-482B-81F9-B9F380EB2698}"/>
              </a:ext>
            </a:extLst>
          </p:cNvPr>
          <p:cNvSpPr>
            <a:spLocks noGrp="1"/>
          </p:cNvSpPr>
          <p:nvPr>
            <p:ph type="body" sz="quarter" idx="39"/>
          </p:nvPr>
        </p:nvSpPr>
        <p:spPr>
          <a:xfrm>
            <a:off x="1005840" y="5285002"/>
            <a:ext cx="7132320" cy="181356"/>
          </a:xfrm>
        </p:spPr>
        <p:txBody>
          <a:bodyPr/>
          <a:lstStyle/>
          <a:p>
            <a:pPr algn="ctr"/>
            <a:r>
              <a:rPr lang="en-US" dirty="0">
                <a:solidFill>
                  <a:schemeClr val="tx1"/>
                </a:solidFill>
              </a:rPr>
              <a:t>Source: Modified from Choose Your Foods: Food Lists for Diabetes by the American Diabetes Association and Academy of Nutrition and Dietetics, 2014.</a:t>
            </a:r>
          </a:p>
        </p:txBody>
      </p:sp>
      <p:sp>
        <p:nvSpPr>
          <p:cNvPr id="6" name="Slide Number Placeholder 7">
            <a:extLst>
              <a:ext uri="{FF2B5EF4-FFF2-40B4-BE49-F238E27FC236}">
                <a16:creationId xmlns:a16="http://schemas.microsoft.com/office/drawing/2014/main" id="{518D11DC-33B8-4B6E-95A1-5D8B43BEEF67}"/>
              </a:ext>
            </a:extLst>
          </p:cNvPr>
          <p:cNvSpPr>
            <a:spLocks noGrp="1"/>
          </p:cNvSpPr>
          <p:nvPr>
            <p:ph type="sldNum" sz="quarter" idx="10"/>
          </p:nvPr>
        </p:nvSpPr>
        <p:spPr/>
        <p:txBody>
          <a:bodyPr/>
          <a:lstStyle/>
          <a:p>
            <a:fld id="{68151E55-6873-49E2-B8D5-2F265E6F1973}" type="slidenum">
              <a:rPr lang="en-US" smtClean="0"/>
              <a:pPr/>
              <a:t>50</a:t>
            </a:fld>
            <a:endParaRPr lang="en-US"/>
          </a:p>
        </p:txBody>
      </p:sp>
    </p:spTree>
    <p:extLst>
      <p:ext uri="{BB962C8B-B14F-4D97-AF65-F5344CB8AC3E}">
        <p14:creationId xmlns:p14="http://schemas.microsoft.com/office/powerpoint/2010/main" val="2757020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2196-D4B8-4A49-B2C9-4B356C154526}"/>
              </a:ext>
            </a:extLst>
          </p:cNvPr>
          <p:cNvSpPr>
            <a:spLocks noGrp="1"/>
          </p:cNvSpPr>
          <p:nvPr>
            <p:ph type="title"/>
          </p:nvPr>
        </p:nvSpPr>
        <p:spPr/>
        <p:txBody>
          <a:bodyPr/>
          <a:lstStyle/>
          <a:p>
            <a:r>
              <a:rPr lang="en-US" dirty="0"/>
              <a:t>Fat Recommendations</a:t>
            </a:r>
          </a:p>
        </p:txBody>
      </p:sp>
      <p:sp>
        <p:nvSpPr>
          <p:cNvPr id="3" name="Content Placeholder 2">
            <a:extLst>
              <a:ext uri="{FF2B5EF4-FFF2-40B4-BE49-F238E27FC236}">
                <a16:creationId xmlns:a16="http://schemas.microsoft.com/office/drawing/2014/main" id="{3DF9AAEE-5CF6-4190-A62A-A2706EDFC73B}"/>
              </a:ext>
            </a:extLst>
          </p:cNvPr>
          <p:cNvSpPr>
            <a:spLocks noGrp="1"/>
          </p:cNvSpPr>
          <p:nvPr>
            <p:ph sz="quarter" idx="11"/>
          </p:nvPr>
        </p:nvSpPr>
        <p:spPr>
          <a:xfrm>
            <a:off x="342899" y="1276710"/>
            <a:ext cx="4359729" cy="4974336"/>
          </a:xfrm>
        </p:spPr>
        <p:txBody>
          <a:bodyPr/>
          <a:lstStyle/>
          <a:p>
            <a:pPr>
              <a:spcBef>
                <a:spcPts val="600"/>
              </a:spcBef>
              <a:spcAft>
                <a:spcPts val="600"/>
              </a:spcAft>
            </a:pPr>
            <a:r>
              <a:rPr lang="en-US" altLang="en-US" dirty="0">
                <a:cs typeface="Arial" pitchFamily="34" charset="0"/>
              </a:rPr>
              <a:t>Recommendation for athletes:</a:t>
            </a:r>
          </a:p>
          <a:p>
            <a:pPr marL="347472" indent="-347472">
              <a:spcBef>
                <a:spcPts val="600"/>
              </a:spcBef>
              <a:spcAft>
                <a:spcPts val="600"/>
              </a:spcAft>
              <a:buFont typeface="Arial"/>
              <a:buChar char="•"/>
            </a:pPr>
            <a:r>
              <a:rPr lang="en-US" altLang="en-US" dirty="0">
                <a:cs typeface="Arial" pitchFamily="34" charset="0"/>
              </a:rPr>
              <a:t>Up to 35% of total kcal</a:t>
            </a:r>
          </a:p>
          <a:p>
            <a:pPr marL="347472" indent="-347472">
              <a:spcBef>
                <a:spcPts val="600"/>
              </a:spcBef>
              <a:spcAft>
                <a:spcPts val="600"/>
              </a:spcAft>
              <a:buFont typeface="Arial"/>
              <a:buChar char="•"/>
            </a:pPr>
            <a:r>
              <a:rPr lang="en-US" altLang="en-US" dirty="0">
                <a:cs typeface="Arial" pitchFamily="34" charset="0"/>
              </a:rPr>
              <a:t>Rich in monounsaturated fats</a:t>
            </a:r>
          </a:p>
          <a:p>
            <a:pPr marL="347472" indent="-347472">
              <a:spcBef>
                <a:spcPts val="600"/>
              </a:spcBef>
              <a:spcAft>
                <a:spcPts val="600"/>
              </a:spcAft>
              <a:buFont typeface="Arial"/>
              <a:buChar char="•"/>
            </a:pPr>
            <a:r>
              <a:rPr lang="en-US" altLang="en-US" dirty="0">
                <a:cs typeface="Arial" pitchFamily="34" charset="0"/>
              </a:rPr>
              <a:t>Limit saturated and trans fat</a:t>
            </a:r>
          </a:p>
          <a:p>
            <a:pPr>
              <a:spcBef>
                <a:spcPts val="600"/>
              </a:spcBef>
              <a:spcAft>
                <a:spcPts val="600"/>
              </a:spcAft>
            </a:pPr>
            <a:r>
              <a:rPr lang="en-US" dirty="0"/>
              <a:t>The calories needed to perform come from carbohydrate, fat, and protein. The relative mix depends on the pace.</a:t>
            </a:r>
          </a:p>
        </p:txBody>
      </p:sp>
      <p:pic>
        <p:nvPicPr>
          <p:cNvPr id="7" name="Picture 3" descr="Basketball players in wheelchairs.">
            <a:extLst>
              <a:ext uri="{FF2B5EF4-FFF2-40B4-BE49-F238E27FC236}">
                <a16:creationId xmlns:a16="http://schemas.microsoft.com/office/drawing/2014/main" id="{AC41F89E-6B01-44A5-A381-23A1494CE6F8}"/>
              </a:ext>
            </a:extLst>
          </p:cNvPr>
          <p:cNvPicPr>
            <a:picLocks noChangeAspect="1"/>
          </p:cNvPicPr>
          <p:nvPr/>
        </p:nvPicPr>
        <p:blipFill>
          <a:blip r:embed="rId3"/>
          <a:stretch>
            <a:fillRect/>
          </a:stretch>
        </p:blipFill>
        <p:spPr>
          <a:xfrm>
            <a:off x="4793152" y="1203558"/>
            <a:ext cx="4115325" cy="5120640"/>
          </a:xfrm>
          <a:prstGeom prst="rect">
            <a:avLst/>
          </a:prstGeom>
        </p:spPr>
      </p:pic>
      <p:sp>
        <p:nvSpPr>
          <p:cNvPr id="4" name="Text Placeholder 4">
            <a:extLst>
              <a:ext uri="{FF2B5EF4-FFF2-40B4-BE49-F238E27FC236}">
                <a16:creationId xmlns:a16="http://schemas.microsoft.com/office/drawing/2014/main" id="{C76CA6F1-F493-415B-9ABE-84FCBBA673A9}"/>
              </a:ext>
            </a:extLst>
          </p:cNvPr>
          <p:cNvSpPr>
            <a:spLocks noGrp="1"/>
          </p:cNvSpPr>
          <p:nvPr>
            <p:ph type="body" sz="quarter" idx="39"/>
          </p:nvPr>
        </p:nvSpPr>
        <p:spPr>
          <a:xfrm>
            <a:off x="6256454" y="6371843"/>
            <a:ext cx="1188720" cy="182880"/>
          </a:xfrm>
        </p:spPr>
        <p:txBody>
          <a:bodyPr/>
          <a:lstStyle/>
          <a:p>
            <a:pPr algn="ctr"/>
            <a:r>
              <a:rPr lang="en-US" dirty="0">
                <a:solidFill>
                  <a:schemeClr val="tx1"/>
                </a:solidFill>
              </a:rPr>
              <a:t>Realistic Reflections</a:t>
            </a:r>
          </a:p>
        </p:txBody>
      </p:sp>
      <p:sp>
        <p:nvSpPr>
          <p:cNvPr id="6" name="Slide Number Placeholder 5">
            <a:extLst>
              <a:ext uri="{FF2B5EF4-FFF2-40B4-BE49-F238E27FC236}">
                <a16:creationId xmlns:a16="http://schemas.microsoft.com/office/drawing/2014/main" id="{BB838C7E-B911-446F-9047-3D0000AB3B4A}"/>
              </a:ext>
            </a:extLst>
          </p:cNvPr>
          <p:cNvSpPr>
            <a:spLocks noGrp="1"/>
          </p:cNvSpPr>
          <p:nvPr>
            <p:ph type="sldNum" sz="quarter" idx="10"/>
          </p:nvPr>
        </p:nvSpPr>
        <p:spPr/>
        <p:txBody>
          <a:bodyPr/>
          <a:lstStyle/>
          <a:p>
            <a:fld id="{68151E55-6873-49E2-B8D5-2F265E6F1973}" type="slidenum">
              <a:rPr lang="en-US" smtClean="0"/>
              <a:pPr/>
              <a:t>51</a:t>
            </a:fld>
            <a:endParaRPr lang="en-US"/>
          </a:p>
        </p:txBody>
      </p:sp>
    </p:spTree>
    <p:extLst>
      <p:ext uri="{BB962C8B-B14F-4D97-AF65-F5344CB8AC3E}">
        <p14:creationId xmlns:p14="http://schemas.microsoft.com/office/powerpoint/2010/main" val="4116744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Optimal Dose of Protein</a:t>
            </a:r>
            <a:endParaRPr lang="en-US" sz="1200" dirty="0">
              <a:solidFill>
                <a:schemeClr val="tx1"/>
              </a:solidFill>
            </a:endParaRPr>
          </a:p>
        </p:txBody>
      </p:sp>
      <p:sp>
        <p:nvSpPr>
          <p:cNvPr id="7" name="Content Placeholder 2">
            <a:extLst>
              <a:ext uri="{FF2B5EF4-FFF2-40B4-BE49-F238E27FC236}">
                <a16:creationId xmlns:a16="http://schemas.microsoft.com/office/drawing/2014/main" id="{686E8B71-4B79-4C11-9AEA-CDB4C78D28F3}"/>
              </a:ext>
            </a:extLst>
          </p:cNvPr>
          <p:cNvSpPr>
            <a:spLocks noGrp="1"/>
          </p:cNvSpPr>
          <p:nvPr>
            <p:ph sz="quarter" idx="11"/>
          </p:nvPr>
        </p:nvSpPr>
        <p:spPr>
          <a:xfrm>
            <a:off x="342900" y="1276710"/>
            <a:ext cx="4677987" cy="4929910"/>
          </a:xfrm>
        </p:spPr>
        <p:txBody>
          <a:bodyPr/>
          <a:lstStyle/>
          <a:p>
            <a:pPr>
              <a:spcBef>
                <a:spcPts val="600"/>
              </a:spcBef>
              <a:spcAft>
                <a:spcPts val="200"/>
              </a:spcAft>
            </a:pPr>
            <a:r>
              <a:rPr lang="en-US" dirty="0">
                <a:cs typeface="Arial" pitchFamily="34" charset="0"/>
              </a:rPr>
              <a:t>Sport nutrition experts recommend:</a:t>
            </a:r>
          </a:p>
          <a:p>
            <a:pPr marL="347472" lvl="1" indent="-347472">
              <a:spcBef>
                <a:spcPts val="600"/>
              </a:spcBef>
              <a:spcAft>
                <a:spcPts val="200"/>
              </a:spcAft>
              <a:defRPr/>
            </a:pPr>
            <a:r>
              <a:rPr lang="en-US" dirty="0">
                <a:cs typeface="Arial" pitchFamily="34" charset="0"/>
              </a:rPr>
              <a:t>1.2 to 2.0 grams protein per kilograms of body weight</a:t>
            </a:r>
          </a:p>
          <a:p>
            <a:pPr>
              <a:lnSpc>
                <a:spcPct val="80000"/>
              </a:lnSpc>
              <a:spcBef>
                <a:spcPts val="600"/>
              </a:spcBef>
              <a:spcAft>
                <a:spcPts val="200"/>
              </a:spcAft>
              <a:defRPr/>
            </a:pPr>
            <a:r>
              <a:rPr lang="en-US" dirty="0">
                <a:cs typeface="Arial" pitchFamily="34" charset="0"/>
              </a:rPr>
              <a:t>Needs met by a normal diet</a:t>
            </a:r>
          </a:p>
          <a:p>
            <a:pPr marL="347472" lvl="1" indent="-347472">
              <a:spcBef>
                <a:spcPts val="600"/>
              </a:spcBef>
              <a:spcAft>
                <a:spcPts val="200"/>
              </a:spcAft>
              <a:defRPr/>
            </a:pPr>
            <a:r>
              <a:rPr lang="en-US" dirty="0">
                <a:cs typeface="Arial" pitchFamily="34" charset="0"/>
              </a:rPr>
              <a:t>Protein supplements not needed</a:t>
            </a:r>
          </a:p>
          <a:p>
            <a:pPr>
              <a:lnSpc>
                <a:spcPct val="80000"/>
              </a:lnSpc>
              <a:spcBef>
                <a:spcPts val="600"/>
              </a:spcBef>
              <a:spcAft>
                <a:spcPts val="200"/>
              </a:spcAft>
            </a:pPr>
            <a:r>
              <a:rPr lang="en-US" dirty="0"/>
              <a:t>To promote muscle synthesis:</a:t>
            </a:r>
          </a:p>
          <a:p>
            <a:pPr marL="347472" lvl="1" indent="-347472">
              <a:spcBef>
                <a:spcPts val="600"/>
              </a:spcBef>
              <a:spcAft>
                <a:spcPts val="200"/>
              </a:spcAft>
            </a:pPr>
            <a:r>
              <a:rPr lang="en-US" dirty="0"/>
              <a:t>0.3 grams/kg of high-quality protein per meal at 3 or more meals spaced throughout the day.</a:t>
            </a:r>
          </a:p>
        </p:txBody>
      </p:sp>
      <p:pic>
        <p:nvPicPr>
          <p:cNvPr id="15" name="Picture 3" descr="A plate filled with carrots, greens, bread, chickpea, etc.">
            <a:extLst>
              <a:ext uri="{FF2B5EF4-FFF2-40B4-BE49-F238E27FC236}">
                <a16:creationId xmlns:a16="http://schemas.microsoft.com/office/drawing/2014/main" id="{70150D80-620B-4147-8188-4FE0804CB6C6}"/>
              </a:ext>
            </a:extLst>
          </p:cNvPr>
          <p:cNvPicPr>
            <a:picLocks noChangeAspect="1"/>
          </p:cNvPicPr>
          <p:nvPr/>
        </p:nvPicPr>
        <p:blipFill>
          <a:blip r:embed="rId3"/>
          <a:stretch>
            <a:fillRect/>
          </a:stretch>
        </p:blipFill>
        <p:spPr>
          <a:xfrm>
            <a:off x="4954387" y="1105571"/>
            <a:ext cx="3974800" cy="2651760"/>
          </a:xfrm>
          <a:prstGeom prst="rect">
            <a:avLst/>
          </a:prstGeom>
        </p:spPr>
      </p:pic>
      <p:sp>
        <p:nvSpPr>
          <p:cNvPr id="8" name="Content Placeholder 4">
            <a:extLst>
              <a:ext uri="{FF2B5EF4-FFF2-40B4-BE49-F238E27FC236}">
                <a16:creationId xmlns:a16="http://schemas.microsoft.com/office/drawing/2014/main" id="{2B4F47FF-E695-481A-9E1A-5187F0F96EAC}"/>
              </a:ext>
            </a:extLst>
          </p:cNvPr>
          <p:cNvSpPr>
            <a:spLocks noGrp="1"/>
          </p:cNvSpPr>
          <p:nvPr>
            <p:ph sz="quarter" idx="15"/>
          </p:nvPr>
        </p:nvSpPr>
        <p:spPr>
          <a:xfrm>
            <a:off x="6349048" y="3794050"/>
            <a:ext cx="1185479" cy="182880"/>
          </a:xfrm>
        </p:spPr>
        <p:txBody>
          <a:bodyPr/>
          <a:lstStyle/>
          <a:p>
            <a:pPr algn="ctr"/>
            <a:r>
              <a:rPr lang="en-US" sz="800" dirty="0" err="1">
                <a:solidFill>
                  <a:schemeClr val="tx1"/>
                </a:solidFill>
              </a:rPr>
              <a:t>asife</a:t>
            </a:r>
            <a:r>
              <a:rPr lang="en-US" sz="800" dirty="0">
                <a:solidFill>
                  <a:schemeClr val="tx1"/>
                </a:solidFill>
              </a:rPr>
              <a:t>/Shutterstock</a:t>
            </a:r>
          </a:p>
        </p:txBody>
      </p:sp>
      <p:sp>
        <p:nvSpPr>
          <p:cNvPr id="9" name="Content Placeholder 5">
            <a:extLst>
              <a:ext uri="{FF2B5EF4-FFF2-40B4-BE49-F238E27FC236}">
                <a16:creationId xmlns:a16="http://schemas.microsoft.com/office/drawing/2014/main" id="{E9D150AF-AB57-49AF-8E29-7361B89FAD00}"/>
              </a:ext>
            </a:extLst>
          </p:cNvPr>
          <p:cNvSpPr>
            <a:spLocks noGrp="1"/>
          </p:cNvSpPr>
          <p:nvPr>
            <p:ph sz="quarter" idx="17"/>
          </p:nvPr>
        </p:nvSpPr>
        <p:spPr>
          <a:xfrm>
            <a:off x="5403273" y="4182261"/>
            <a:ext cx="3397827" cy="2267859"/>
          </a:xfrm>
          <a:solidFill>
            <a:srgbClr val="FFE4C8"/>
          </a:solidFill>
        </p:spPr>
        <p:txBody>
          <a:bodyPr/>
          <a:lstStyle/>
          <a:p>
            <a:pPr>
              <a:spcAft>
                <a:spcPts val="0"/>
              </a:spcAft>
            </a:pPr>
            <a:r>
              <a:rPr lang="en-US" sz="2000" dirty="0"/>
              <a:t>Rather than simply focusing on total protein intake, athletes should consume foods that provide 30 to 45 grams of high-quality protein per meal spaced throughout the day.</a:t>
            </a: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52</a:t>
            </a:fld>
            <a:endParaRPr lang="en-US"/>
          </a:p>
        </p:txBody>
      </p:sp>
    </p:spTree>
    <p:extLst>
      <p:ext uri="{BB962C8B-B14F-4D97-AF65-F5344CB8AC3E}">
        <p14:creationId xmlns:p14="http://schemas.microsoft.com/office/powerpoint/2010/main" val="282822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Ask the RDN: No Meat Athlete</a:t>
            </a:r>
            <a:endParaRPr lang="en-US" sz="1200" dirty="0">
              <a:solidFill>
                <a:schemeClr val="tx1"/>
              </a:solidFill>
            </a:endParaRPr>
          </a:p>
        </p:txBody>
      </p:sp>
      <p:sp>
        <p:nvSpPr>
          <p:cNvPr id="7" name="Content Placeholder 2">
            <a:extLst>
              <a:ext uri="{FF2B5EF4-FFF2-40B4-BE49-F238E27FC236}">
                <a16:creationId xmlns:a16="http://schemas.microsoft.com/office/drawing/2014/main" id="{A65E83CC-CFB5-4B6C-B391-30798606F127}"/>
              </a:ext>
            </a:extLst>
          </p:cNvPr>
          <p:cNvSpPr>
            <a:spLocks noGrp="1"/>
          </p:cNvSpPr>
          <p:nvPr>
            <p:ph sz="quarter" idx="11"/>
          </p:nvPr>
        </p:nvSpPr>
        <p:spPr>
          <a:xfrm>
            <a:off x="342900" y="1276710"/>
            <a:ext cx="4620986" cy="4974336"/>
          </a:xfrm>
        </p:spPr>
        <p:txBody>
          <a:bodyPr/>
          <a:lstStyle/>
          <a:p>
            <a:pPr>
              <a:spcBef>
                <a:spcPts val="600"/>
              </a:spcBef>
              <a:spcAft>
                <a:spcPts val="600"/>
              </a:spcAft>
            </a:pPr>
            <a:r>
              <a:rPr lang="en-US" sz="2200" dirty="0"/>
              <a:t>Do strength-trained athletes need to ingest tuna, chicken, and lean beef at every meal to build muscle?</a:t>
            </a:r>
          </a:p>
          <a:p>
            <a:pPr marL="347472" indent="-347472">
              <a:spcBef>
                <a:spcPts val="600"/>
              </a:spcBef>
              <a:spcAft>
                <a:spcPts val="600"/>
              </a:spcAft>
              <a:buFont typeface="Arial" panose="020B0604020202020204" pitchFamily="34" charset="0"/>
              <a:buChar char="•"/>
            </a:pPr>
            <a:r>
              <a:rPr lang="en-US" sz="2200" dirty="0"/>
              <a:t>Patrik Baboumian is a strongman competitor and former bodybuilder who follows a vegan diet.</a:t>
            </a:r>
          </a:p>
          <a:p>
            <a:pPr marL="347472" indent="-347472">
              <a:spcBef>
                <a:spcPts val="600"/>
              </a:spcBef>
              <a:spcAft>
                <a:spcPts val="600"/>
              </a:spcAft>
              <a:buFont typeface="Arial" panose="020B0604020202020204" pitchFamily="34" charset="0"/>
              <a:buChar char="•"/>
            </a:pPr>
            <a:r>
              <a:rPr lang="en-US" sz="2200" dirty="0"/>
              <a:t>The plant-based protein sources that built his 250-pound physique include beans, peas, lentils, nuts, seeds, and protein shakes made with soy protein powder.</a:t>
            </a:r>
          </a:p>
        </p:txBody>
      </p:sp>
      <p:sp>
        <p:nvSpPr>
          <p:cNvPr id="8" name="Content Placeholder 3">
            <a:extLst>
              <a:ext uri="{FF2B5EF4-FFF2-40B4-BE49-F238E27FC236}">
                <a16:creationId xmlns:a16="http://schemas.microsoft.com/office/drawing/2014/main" id="{0F13EBE6-8487-411C-A77A-391EFC0812E1}"/>
              </a:ext>
            </a:extLst>
          </p:cNvPr>
          <p:cNvSpPr>
            <a:spLocks noGrp="1"/>
          </p:cNvSpPr>
          <p:nvPr>
            <p:ph sz="quarter" idx="15"/>
          </p:nvPr>
        </p:nvSpPr>
        <p:spPr>
          <a:xfrm>
            <a:off x="5355771" y="1276710"/>
            <a:ext cx="3445329" cy="1751498"/>
          </a:xfrm>
        </p:spPr>
        <p:txBody>
          <a:bodyPr/>
          <a:lstStyle/>
          <a:p>
            <a:r>
              <a:rPr lang="en-US" sz="2200" dirty="0"/>
              <a:t>Baboumian was a world record-holder for the log lift in his weight class and was named Germany’s strongest man.</a:t>
            </a:r>
          </a:p>
        </p:txBody>
      </p:sp>
      <p:pic>
        <p:nvPicPr>
          <p:cNvPr id="12" name="Picture 4" descr="Patrik Baboumian in action.">
            <a:extLst>
              <a:ext uri="{FF2B5EF4-FFF2-40B4-BE49-F238E27FC236}">
                <a16:creationId xmlns:a16="http://schemas.microsoft.com/office/drawing/2014/main" id="{2A929911-32E3-46FB-9AB3-19727CF36F69}"/>
              </a:ext>
            </a:extLst>
          </p:cNvPr>
          <p:cNvPicPr>
            <a:picLocks noChangeAspect="1"/>
          </p:cNvPicPr>
          <p:nvPr/>
        </p:nvPicPr>
        <p:blipFill>
          <a:blip r:embed="rId3"/>
          <a:stretch>
            <a:fillRect/>
          </a:stretch>
        </p:blipFill>
        <p:spPr>
          <a:xfrm>
            <a:off x="5244104" y="3137789"/>
            <a:ext cx="3663764" cy="3108960"/>
          </a:xfrm>
          <a:prstGeom prst="rect">
            <a:avLst/>
          </a:prstGeom>
        </p:spPr>
      </p:pic>
      <p:sp>
        <p:nvSpPr>
          <p:cNvPr id="9" name="Text Placeholder 5">
            <a:extLst>
              <a:ext uri="{FF2B5EF4-FFF2-40B4-BE49-F238E27FC236}">
                <a16:creationId xmlns:a16="http://schemas.microsoft.com/office/drawing/2014/main" id="{F76E7AA0-3E75-4346-8F10-05DD2BCB95FF}"/>
              </a:ext>
            </a:extLst>
          </p:cNvPr>
          <p:cNvSpPr>
            <a:spLocks noGrp="1"/>
          </p:cNvSpPr>
          <p:nvPr>
            <p:ph type="body" sz="quarter" idx="39"/>
          </p:nvPr>
        </p:nvSpPr>
        <p:spPr>
          <a:xfrm>
            <a:off x="5932986" y="6287783"/>
            <a:ext cx="2286000" cy="182880"/>
          </a:xfrm>
        </p:spPr>
        <p:txBody>
          <a:bodyPr/>
          <a:lstStyle/>
          <a:p>
            <a:pPr algn="ctr"/>
            <a:r>
              <a:rPr lang="en-US" dirty="0">
                <a:solidFill>
                  <a:schemeClr val="tx1"/>
                </a:solidFill>
              </a:rPr>
              <a:t>David Cooper/ Toronto Star via Getty Images</a:t>
            </a: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53</a:t>
            </a:fld>
            <a:endParaRPr lang="en-US"/>
          </a:p>
        </p:txBody>
      </p:sp>
    </p:spTree>
    <p:extLst>
      <p:ext uri="{BB962C8B-B14F-4D97-AF65-F5344CB8AC3E}">
        <p14:creationId xmlns:p14="http://schemas.microsoft.com/office/powerpoint/2010/main" val="859795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Vitamins and Minerals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1200"/>
              </a:spcBef>
              <a:spcAft>
                <a:spcPts val="600"/>
              </a:spcAft>
            </a:pPr>
            <a:r>
              <a:rPr lang="en-US" altLang="en-US" b="1" dirty="0"/>
              <a:t>Athletes:</a:t>
            </a:r>
          </a:p>
          <a:p>
            <a:pPr marL="342900" indent="-342900">
              <a:spcBef>
                <a:spcPts val="1200"/>
              </a:spcBef>
              <a:spcAft>
                <a:spcPts val="600"/>
              </a:spcAft>
              <a:buFont typeface="Arial" panose="020B0604020202020204" pitchFamily="34" charset="0"/>
              <a:buChar char="•"/>
            </a:pPr>
            <a:r>
              <a:rPr lang="en-US" altLang="en-US" dirty="0"/>
              <a:t>Needs for micronutrients are same or slightly higher than sedentary individuals.</a:t>
            </a:r>
          </a:p>
          <a:p>
            <a:pPr marL="342900" indent="-342900">
              <a:spcBef>
                <a:spcPts val="1200"/>
              </a:spcBef>
              <a:spcAft>
                <a:spcPts val="600"/>
              </a:spcAft>
              <a:buFont typeface="Arial" panose="020B0604020202020204" pitchFamily="34" charset="0"/>
              <a:buChar char="•"/>
            </a:pPr>
            <a:r>
              <a:rPr lang="en-US" altLang="en-US" dirty="0"/>
              <a:t>Have higher calorie intake—increases vitamin and mineral intake.</a:t>
            </a:r>
          </a:p>
          <a:p>
            <a:pPr>
              <a:spcBef>
                <a:spcPts val="1200"/>
              </a:spcBef>
              <a:spcAft>
                <a:spcPts val="600"/>
              </a:spcAft>
            </a:pPr>
            <a:r>
              <a:rPr lang="en-US" altLang="en-US" b="1" dirty="0"/>
              <a:t>Exceptions:</a:t>
            </a:r>
          </a:p>
          <a:p>
            <a:pPr marL="342900" indent="-342900">
              <a:spcBef>
                <a:spcPts val="1200"/>
              </a:spcBef>
              <a:spcAft>
                <a:spcPts val="600"/>
              </a:spcAft>
              <a:buFont typeface="Arial" panose="020B0604020202020204" pitchFamily="34" charset="0"/>
              <a:buChar char="•"/>
            </a:pPr>
            <a:r>
              <a:rPr lang="en-US" altLang="en-US" dirty="0"/>
              <a:t>Events where low body fat is crucial.</a:t>
            </a:r>
          </a:p>
          <a:p>
            <a:pPr marL="342900" indent="-342900">
              <a:spcBef>
                <a:spcPts val="1200"/>
              </a:spcBef>
              <a:spcAft>
                <a:spcPts val="600"/>
              </a:spcAft>
              <a:buFont typeface="Arial" panose="020B0604020202020204" pitchFamily="34" charset="0"/>
              <a:buChar char="•"/>
            </a:pPr>
            <a:r>
              <a:rPr lang="en-US" altLang="en-US" dirty="0"/>
              <a:t>Vegetarian athletes: Fortified foods or a balanced multivitamin and mineral supplement are beneficial.</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54</a:t>
            </a:fld>
            <a:endParaRPr lang="en-US"/>
          </a:p>
        </p:txBody>
      </p:sp>
    </p:spTree>
    <p:extLst>
      <p:ext uri="{BB962C8B-B14F-4D97-AF65-F5344CB8AC3E}">
        <p14:creationId xmlns:p14="http://schemas.microsoft.com/office/powerpoint/2010/main" val="7574781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B Vitamins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600"/>
              </a:spcBef>
              <a:spcAft>
                <a:spcPts val="1200"/>
              </a:spcAft>
            </a:pPr>
            <a:r>
              <a:rPr lang="en-US" altLang="en-US" dirty="0"/>
              <a:t>Support energy metabolism.</a:t>
            </a:r>
          </a:p>
          <a:p>
            <a:pPr marL="347472" lvl="1" indent="-347472">
              <a:spcBef>
                <a:spcPts val="600"/>
              </a:spcBef>
              <a:spcAft>
                <a:spcPts val="1200"/>
              </a:spcAft>
            </a:pPr>
            <a:r>
              <a:rPr lang="en-US" altLang="en-US" dirty="0">
                <a:cs typeface="Arial" pitchFamily="34" charset="0"/>
              </a:rPr>
              <a:t>Many function as coenzymes.</a:t>
            </a:r>
          </a:p>
          <a:p>
            <a:pPr marL="347472" lvl="2" indent="-347472">
              <a:spcBef>
                <a:spcPts val="600"/>
              </a:spcBef>
              <a:spcAft>
                <a:spcPts val="1200"/>
              </a:spcAft>
            </a:pPr>
            <a:r>
              <a:rPr lang="en-US" altLang="en-US" sz="2400" dirty="0">
                <a:cs typeface="Arial" pitchFamily="34" charset="0"/>
              </a:rPr>
              <a:t>Facilitate chemical reactions generating ATP from carbohydrates, protein, and fats.</a:t>
            </a:r>
          </a:p>
          <a:p>
            <a:pPr marL="347472" lvl="2" indent="-347472">
              <a:spcBef>
                <a:spcPts val="600"/>
              </a:spcBef>
              <a:spcAft>
                <a:spcPts val="1200"/>
              </a:spcAft>
            </a:pPr>
            <a:r>
              <a:rPr lang="en-US" altLang="en-US" sz="2400" dirty="0">
                <a:cs typeface="Arial" pitchFamily="34" charset="0"/>
              </a:rPr>
              <a:t>With athlete’s higher volume of energy metabolism, increased demand for coenzymes.</a:t>
            </a:r>
          </a:p>
          <a:p>
            <a:pPr>
              <a:spcBef>
                <a:spcPts val="600"/>
              </a:spcBef>
              <a:spcAft>
                <a:spcPts val="1200"/>
              </a:spcAft>
            </a:pPr>
            <a:r>
              <a:rPr lang="en-US" altLang="en-US" dirty="0"/>
              <a:t>Support red blood cell health.</a:t>
            </a:r>
            <a:endParaRPr lang="en-US" altLang="en-US" dirty="0">
              <a:cs typeface="Arial" pitchFamily="34" charset="0"/>
            </a:endParaRPr>
          </a:p>
          <a:p>
            <a:pPr marL="347472" lvl="1" indent="-347472">
              <a:spcBef>
                <a:spcPts val="600"/>
              </a:spcBef>
              <a:spcAft>
                <a:spcPts val="1200"/>
              </a:spcAft>
            </a:pPr>
            <a:r>
              <a:rPr lang="en-US" altLang="en-US" dirty="0"/>
              <a:t>Folate and vitamins B-6 and B-12 involved in the formation of healthy red blood cells, which transport oxygen.</a:t>
            </a:r>
            <a:endParaRPr lang="en-US" altLang="en-US" dirty="0">
              <a:cs typeface="Arial" pitchFamily="34"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55</a:t>
            </a:fld>
            <a:endParaRPr lang="en-US"/>
          </a:p>
        </p:txBody>
      </p:sp>
    </p:spTree>
    <p:extLst>
      <p:ext uri="{BB962C8B-B14F-4D97-AF65-F5344CB8AC3E}">
        <p14:creationId xmlns:p14="http://schemas.microsoft.com/office/powerpoint/2010/main" val="3676390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Antioxidant Nutrients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lnSpc>
                <a:spcPct val="90000"/>
              </a:lnSpc>
              <a:spcBef>
                <a:spcPts val="600"/>
              </a:spcBef>
              <a:spcAft>
                <a:spcPts val="600"/>
              </a:spcAft>
              <a:defRPr/>
            </a:pPr>
            <a:r>
              <a:rPr lang="en-US" altLang="en-US" dirty="0"/>
              <a:t>Prevent oxidative damage</a:t>
            </a:r>
          </a:p>
          <a:p>
            <a:pPr marL="342900" lvl="1">
              <a:spcBef>
                <a:spcPts val="600"/>
              </a:spcBef>
              <a:spcAft>
                <a:spcPts val="600"/>
              </a:spcAft>
              <a:defRPr/>
            </a:pPr>
            <a:r>
              <a:rPr lang="en-US" dirty="0">
                <a:cs typeface="Arial" pitchFamily="34" charset="0"/>
              </a:rPr>
              <a:t>Vitamins E and C—Antioxidant properties</a:t>
            </a:r>
          </a:p>
          <a:p>
            <a:pPr marL="342900" lvl="2" indent="-342900">
              <a:spcBef>
                <a:spcPts val="600"/>
              </a:spcBef>
              <a:spcAft>
                <a:spcPts val="600"/>
              </a:spcAft>
              <a:buSzPct val="100000"/>
              <a:defRPr/>
            </a:pPr>
            <a:r>
              <a:rPr lang="en-US" sz="2400" dirty="0">
                <a:cs typeface="Arial" pitchFamily="34" charset="0"/>
              </a:rPr>
              <a:t>Athletes—slightly higher needs</a:t>
            </a:r>
          </a:p>
          <a:p>
            <a:pPr>
              <a:spcBef>
                <a:spcPts val="600"/>
              </a:spcBef>
              <a:spcAft>
                <a:spcPts val="600"/>
              </a:spcAft>
              <a:defRPr/>
            </a:pPr>
            <a:r>
              <a:rPr lang="en-US" dirty="0"/>
              <a:t>Eat foods rich in antioxidants</a:t>
            </a:r>
          </a:p>
          <a:p>
            <a:pPr marL="342900" lvl="1">
              <a:spcBef>
                <a:spcPts val="600"/>
              </a:spcBef>
              <a:spcAft>
                <a:spcPts val="600"/>
              </a:spcAft>
              <a:defRPr/>
            </a:pPr>
            <a:r>
              <a:rPr lang="en-US" dirty="0"/>
              <a:t>Fruits, vegetables</a:t>
            </a:r>
          </a:p>
          <a:p>
            <a:pPr marL="342900" lvl="1">
              <a:spcBef>
                <a:spcPts val="600"/>
              </a:spcBef>
              <a:spcAft>
                <a:spcPts val="600"/>
              </a:spcAft>
              <a:defRPr/>
            </a:pPr>
            <a:r>
              <a:rPr lang="en-US" dirty="0"/>
              <a:t>Whole grain breads and cereals</a:t>
            </a:r>
          </a:p>
          <a:p>
            <a:pPr marL="342900" lvl="1">
              <a:spcBef>
                <a:spcPts val="600"/>
              </a:spcBef>
              <a:spcAft>
                <a:spcPts val="600"/>
              </a:spcAft>
              <a:defRPr/>
            </a:pPr>
            <a:r>
              <a:rPr lang="en-US" dirty="0"/>
              <a:t>Vegetable oils</a:t>
            </a:r>
          </a:p>
          <a:p>
            <a:pPr>
              <a:spcBef>
                <a:spcPts val="600"/>
              </a:spcBef>
              <a:spcAft>
                <a:spcPts val="600"/>
              </a:spcAft>
              <a:defRPr/>
            </a:pPr>
            <a:r>
              <a:rPr lang="en-US" dirty="0"/>
              <a:t>Large doses of vitamins E and C require more study.</a:t>
            </a:r>
          </a:p>
          <a:p>
            <a:pPr marL="342900" lvl="1">
              <a:spcBef>
                <a:spcPts val="600"/>
              </a:spcBef>
              <a:spcAft>
                <a:spcPts val="600"/>
              </a:spcAft>
              <a:defRPr/>
            </a:pPr>
            <a:r>
              <a:rPr lang="en-US" dirty="0"/>
              <a:t>Not currently an accepted part of the dietary guidance for athletes.</a:t>
            </a:r>
            <a:endParaRPr lang="en-US" dirty="0">
              <a:cs typeface="Arial" pitchFamily="34"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56</a:t>
            </a:fld>
            <a:endParaRPr lang="en-US"/>
          </a:p>
        </p:txBody>
      </p:sp>
    </p:spTree>
    <p:extLst>
      <p:ext uri="{BB962C8B-B14F-4D97-AF65-F5344CB8AC3E}">
        <p14:creationId xmlns:p14="http://schemas.microsoft.com/office/powerpoint/2010/main" val="3599930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Iron</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600"/>
              </a:spcBef>
              <a:spcAft>
                <a:spcPts val="1200"/>
              </a:spcAft>
            </a:pPr>
            <a:r>
              <a:rPr lang="en-US" altLang="en-US" dirty="0"/>
              <a:t>Athletes need iron status checked regularly.</a:t>
            </a:r>
          </a:p>
          <a:p>
            <a:pPr>
              <a:spcBef>
                <a:spcPts val="600"/>
              </a:spcBef>
              <a:spcAft>
                <a:spcPts val="1200"/>
              </a:spcAft>
            </a:pPr>
            <a:r>
              <a:rPr lang="en-US" altLang="en-US" dirty="0"/>
              <a:t>Iron deficiency impairs performance.</a:t>
            </a:r>
          </a:p>
          <a:p>
            <a:pPr marL="0" lvl="1" indent="0">
              <a:spcBef>
                <a:spcPts val="600"/>
              </a:spcBef>
              <a:spcAft>
                <a:spcPts val="1200"/>
              </a:spcAft>
              <a:buNone/>
            </a:pPr>
            <a:r>
              <a:rPr lang="en-US" altLang="en-US" dirty="0">
                <a:cs typeface="Arial" pitchFamily="34" charset="0"/>
              </a:rPr>
              <a:t>Women at risk because of iron loss with menstruation.</a:t>
            </a:r>
          </a:p>
          <a:p>
            <a:pPr marL="0" lvl="1" indent="0">
              <a:spcBef>
                <a:spcPts val="600"/>
              </a:spcBef>
              <a:spcAft>
                <a:spcPts val="1200"/>
              </a:spcAft>
              <a:buNone/>
            </a:pPr>
            <a:r>
              <a:rPr lang="en-US" altLang="en-US" b="1" dirty="0">
                <a:cs typeface="Arial" pitchFamily="34" charset="0"/>
              </a:rPr>
              <a:t>Sports anemia: </a:t>
            </a:r>
            <a:r>
              <a:rPr lang="en-US" altLang="en-US" dirty="0">
                <a:cs typeface="Arial" pitchFamily="34" charset="0"/>
              </a:rPr>
              <a:t>increase in plasma volume but not RBCs.</a:t>
            </a:r>
          </a:p>
          <a:p>
            <a:pPr>
              <a:spcBef>
                <a:spcPts val="600"/>
              </a:spcBef>
              <a:spcAft>
                <a:spcPts val="1200"/>
              </a:spcAft>
            </a:pPr>
            <a:r>
              <a:rPr lang="en-US" altLang="en-US" dirty="0">
                <a:cs typeface="Arial" pitchFamily="34" charset="0"/>
              </a:rPr>
              <a:t>Focus on iron-rich foods.</a:t>
            </a:r>
          </a:p>
          <a:p>
            <a:pPr>
              <a:spcBef>
                <a:spcPts val="600"/>
              </a:spcBef>
              <a:spcAft>
                <a:spcPts val="1200"/>
              </a:spcAft>
            </a:pPr>
            <a:r>
              <a:rPr lang="en-US" altLang="en-US" dirty="0">
                <a:cs typeface="Arial" pitchFamily="34" charset="0"/>
              </a:rPr>
              <a:t>Iron supplements</a:t>
            </a:r>
          </a:p>
          <a:p>
            <a:pPr marL="347472" lvl="1" indent="-347472">
              <a:spcBef>
                <a:spcPts val="600"/>
              </a:spcBef>
              <a:spcAft>
                <a:spcPts val="1200"/>
              </a:spcAft>
            </a:pPr>
            <a:r>
              <a:rPr lang="en-US" altLang="en-US" dirty="0">
                <a:cs typeface="Arial" pitchFamily="34" charset="0"/>
              </a:rPr>
              <a:t>May cause toxic effects.</a:t>
            </a:r>
          </a:p>
          <a:p>
            <a:pPr marL="347472" lvl="1" indent="-347472">
              <a:spcBef>
                <a:spcPts val="600"/>
              </a:spcBef>
              <a:spcAft>
                <a:spcPts val="1200"/>
              </a:spcAft>
            </a:pPr>
            <a:r>
              <a:rPr lang="en-US" altLang="en-US" dirty="0">
                <a:cs typeface="Arial" pitchFamily="34" charset="0"/>
              </a:rPr>
              <a:t>Negative impacts on performance.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57</a:t>
            </a:fld>
            <a:endParaRPr lang="en-US"/>
          </a:p>
        </p:txBody>
      </p:sp>
    </p:spTree>
    <p:extLst>
      <p:ext uri="{BB962C8B-B14F-4D97-AF65-F5344CB8AC3E}">
        <p14:creationId xmlns:p14="http://schemas.microsoft.com/office/powerpoint/2010/main" val="2714392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F6CF-D763-459E-9B12-DB70F1F0D497}"/>
              </a:ext>
            </a:extLst>
          </p:cNvPr>
          <p:cNvSpPr>
            <a:spLocks noGrp="1"/>
          </p:cNvSpPr>
          <p:nvPr>
            <p:ph type="title"/>
          </p:nvPr>
        </p:nvSpPr>
        <p:spPr/>
        <p:txBody>
          <a:bodyPr/>
          <a:lstStyle/>
          <a:p>
            <a:r>
              <a:rPr lang="en-US" dirty="0"/>
              <a:t>Calcium</a:t>
            </a:r>
          </a:p>
        </p:txBody>
      </p:sp>
      <p:sp>
        <p:nvSpPr>
          <p:cNvPr id="3" name="Content Placeholder 2">
            <a:extLst>
              <a:ext uri="{FF2B5EF4-FFF2-40B4-BE49-F238E27FC236}">
                <a16:creationId xmlns:a16="http://schemas.microsoft.com/office/drawing/2014/main" id="{E2E61E5F-19B0-4BC2-8201-0EE83EAAF18F}"/>
              </a:ext>
            </a:extLst>
          </p:cNvPr>
          <p:cNvSpPr>
            <a:spLocks noGrp="1"/>
          </p:cNvSpPr>
          <p:nvPr>
            <p:ph sz="quarter" idx="11"/>
          </p:nvPr>
        </p:nvSpPr>
        <p:spPr>
          <a:xfrm>
            <a:off x="342900" y="1276709"/>
            <a:ext cx="4229100" cy="3278665"/>
          </a:xfrm>
        </p:spPr>
        <p:txBody>
          <a:bodyPr/>
          <a:lstStyle/>
          <a:p>
            <a:pPr lvl="0">
              <a:spcAft>
                <a:spcPts val="0"/>
              </a:spcAft>
              <a:defRPr/>
            </a:pPr>
            <a:r>
              <a:rPr lang="en-US" dirty="0">
                <a:solidFill>
                  <a:srgbClr val="000000"/>
                </a:solidFill>
                <a:cs typeface="Arial" pitchFamily="34" charset="0"/>
              </a:rPr>
              <a:t>Calcium deficiency increases risk of stress fractures.</a:t>
            </a:r>
          </a:p>
          <a:p>
            <a:pPr marL="347472" lvl="1" indent="-347472">
              <a:spcBef>
                <a:spcPts val="1000"/>
              </a:spcBef>
              <a:defRPr/>
            </a:pPr>
            <a:r>
              <a:rPr lang="en-US" dirty="0">
                <a:solidFill>
                  <a:srgbClr val="000000"/>
                </a:solidFill>
              </a:rPr>
              <a:t>Female athletes who do not menstruate regularly have bones far less dense than those of nonathletes and female athletes who menstruate regularly.</a:t>
            </a:r>
            <a:endParaRPr lang="en-US" dirty="0">
              <a:solidFill>
                <a:srgbClr val="000000"/>
              </a:solidFill>
              <a:cs typeface="Arial" pitchFamily="34" charset="0"/>
            </a:endParaRPr>
          </a:p>
        </p:txBody>
      </p:sp>
      <p:sp>
        <p:nvSpPr>
          <p:cNvPr id="4" name="Content Placeholder 3">
            <a:extLst>
              <a:ext uri="{FF2B5EF4-FFF2-40B4-BE49-F238E27FC236}">
                <a16:creationId xmlns:a16="http://schemas.microsoft.com/office/drawing/2014/main" id="{B941DBE5-2CF5-48D5-8525-EE8A3E5C86F6}"/>
              </a:ext>
            </a:extLst>
          </p:cNvPr>
          <p:cNvSpPr>
            <a:spLocks noGrp="1"/>
          </p:cNvSpPr>
          <p:nvPr>
            <p:ph sz="quarter" idx="15"/>
          </p:nvPr>
        </p:nvSpPr>
        <p:spPr>
          <a:xfrm>
            <a:off x="342900" y="4638371"/>
            <a:ext cx="8178800" cy="1579543"/>
          </a:xfrm>
        </p:spPr>
        <p:txBody>
          <a:bodyPr/>
          <a:lstStyle/>
          <a:p>
            <a:pPr lvl="0">
              <a:spcAft>
                <a:spcPts val="0"/>
              </a:spcAft>
              <a:defRPr/>
            </a:pPr>
            <a:r>
              <a:rPr lang="en-US" altLang="en-US" dirty="0">
                <a:solidFill>
                  <a:srgbClr val="000000"/>
                </a:solidFill>
              </a:rPr>
              <a:t>Calcium intake is important.</a:t>
            </a:r>
          </a:p>
          <a:p>
            <a:pPr marL="347472" lvl="1" indent="-347472">
              <a:spcBef>
                <a:spcPts val="1000"/>
              </a:spcBef>
              <a:defRPr/>
            </a:pPr>
            <a:r>
              <a:rPr lang="en-US" dirty="0">
                <a:solidFill>
                  <a:srgbClr val="000000"/>
                </a:solidFill>
                <a:cs typeface="Arial" pitchFamily="34" charset="0"/>
              </a:rPr>
              <a:t>Extra calcium does not compensate for effects of menstrual irregularities.</a:t>
            </a:r>
            <a:endParaRPr lang="en-US" dirty="0">
              <a:solidFill>
                <a:srgbClr val="000000"/>
              </a:solidFill>
            </a:endParaRPr>
          </a:p>
        </p:txBody>
      </p:sp>
      <p:pic>
        <p:nvPicPr>
          <p:cNvPr id="9" name="Picture 4" descr="An athlete in action.">
            <a:extLst>
              <a:ext uri="{FF2B5EF4-FFF2-40B4-BE49-F238E27FC236}">
                <a16:creationId xmlns:a16="http://schemas.microsoft.com/office/drawing/2014/main" id="{5B67481B-2EA7-4997-9DEB-B8F47E7F4073}"/>
              </a:ext>
            </a:extLst>
          </p:cNvPr>
          <p:cNvPicPr>
            <a:picLocks noChangeAspect="1"/>
          </p:cNvPicPr>
          <p:nvPr/>
        </p:nvPicPr>
        <p:blipFill>
          <a:blip r:embed="rId3"/>
          <a:stretch>
            <a:fillRect/>
          </a:stretch>
        </p:blipFill>
        <p:spPr>
          <a:xfrm>
            <a:off x="4572000" y="1440952"/>
            <a:ext cx="4385986" cy="2926080"/>
          </a:xfrm>
          <a:prstGeom prst="rect">
            <a:avLst/>
          </a:prstGeom>
        </p:spPr>
      </p:pic>
      <p:sp>
        <p:nvSpPr>
          <p:cNvPr id="5" name="Content Placeholder 5">
            <a:extLst>
              <a:ext uri="{FF2B5EF4-FFF2-40B4-BE49-F238E27FC236}">
                <a16:creationId xmlns:a16="http://schemas.microsoft.com/office/drawing/2014/main" id="{53E8A2CD-0113-4E54-945B-1339E78BB178}"/>
              </a:ext>
            </a:extLst>
          </p:cNvPr>
          <p:cNvSpPr>
            <a:spLocks noGrp="1"/>
          </p:cNvSpPr>
          <p:nvPr>
            <p:ph sz="quarter" idx="17"/>
          </p:nvPr>
        </p:nvSpPr>
        <p:spPr>
          <a:xfrm>
            <a:off x="6132029" y="4397306"/>
            <a:ext cx="1645920" cy="182880"/>
          </a:xfrm>
        </p:spPr>
        <p:txBody>
          <a:bodyPr anchor="ctr"/>
          <a:lstStyle/>
          <a:p>
            <a:r>
              <a:rPr lang="en-US" sz="800" dirty="0">
                <a:solidFill>
                  <a:schemeClr val="tx1"/>
                </a:solidFill>
              </a:rPr>
              <a:t>Juice Images Ltd/Getty Images</a:t>
            </a:r>
          </a:p>
        </p:txBody>
      </p:sp>
      <p:sp>
        <p:nvSpPr>
          <p:cNvPr id="8" name="Slide Number Placeholder 6">
            <a:extLst>
              <a:ext uri="{FF2B5EF4-FFF2-40B4-BE49-F238E27FC236}">
                <a16:creationId xmlns:a16="http://schemas.microsoft.com/office/drawing/2014/main" id="{4E59EAAC-674C-48CC-B88C-D4759DD34F04}"/>
              </a:ext>
            </a:extLst>
          </p:cNvPr>
          <p:cNvSpPr>
            <a:spLocks noGrp="1"/>
          </p:cNvSpPr>
          <p:nvPr>
            <p:ph type="sldNum" sz="quarter" idx="10"/>
          </p:nvPr>
        </p:nvSpPr>
        <p:spPr/>
        <p:txBody>
          <a:bodyPr/>
          <a:lstStyle/>
          <a:p>
            <a:fld id="{68151E55-6873-49E2-B8D5-2F265E6F1973}" type="slidenum">
              <a:rPr lang="en-US" smtClean="0"/>
              <a:pPr/>
              <a:t>58</a:t>
            </a:fld>
            <a:endParaRPr lang="en-US"/>
          </a:p>
        </p:txBody>
      </p:sp>
    </p:spTree>
    <p:extLst>
      <p:ext uri="{BB962C8B-B14F-4D97-AF65-F5344CB8AC3E}">
        <p14:creationId xmlns:p14="http://schemas.microsoft.com/office/powerpoint/2010/main" val="4011789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4F87-9F11-4825-95E4-1E51905404A1}"/>
              </a:ext>
            </a:extLst>
          </p:cNvPr>
          <p:cNvSpPr>
            <a:spLocks noGrp="1"/>
          </p:cNvSpPr>
          <p:nvPr>
            <p:ph type="title"/>
          </p:nvPr>
        </p:nvSpPr>
        <p:spPr/>
        <p:txBody>
          <a:bodyPr/>
          <a:lstStyle/>
          <a:p>
            <a:r>
              <a:rPr lang="en-US" dirty="0"/>
              <a:t>Vitamin D</a:t>
            </a:r>
          </a:p>
        </p:txBody>
      </p:sp>
      <p:sp>
        <p:nvSpPr>
          <p:cNvPr id="3" name="Content Placeholder 2">
            <a:extLst>
              <a:ext uri="{FF2B5EF4-FFF2-40B4-BE49-F238E27FC236}">
                <a16:creationId xmlns:a16="http://schemas.microsoft.com/office/drawing/2014/main" id="{36BEB331-CA6E-4ADC-8EBF-572EAD0A7A50}"/>
              </a:ext>
            </a:extLst>
          </p:cNvPr>
          <p:cNvSpPr>
            <a:spLocks noGrp="1"/>
          </p:cNvSpPr>
          <p:nvPr>
            <p:ph sz="quarter" idx="11"/>
          </p:nvPr>
        </p:nvSpPr>
        <p:spPr>
          <a:xfrm>
            <a:off x="342900" y="1276709"/>
            <a:ext cx="4229100" cy="5029087"/>
          </a:xfrm>
        </p:spPr>
        <p:txBody>
          <a:bodyPr/>
          <a:lstStyle/>
          <a:p>
            <a:pPr>
              <a:spcBef>
                <a:spcPts val="1200"/>
              </a:spcBef>
              <a:spcAft>
                <a:spcPts val="600"/>
              </a:spcAft>
              <a:defRPr/>
            </a:pPr>
            <a:r>
              <a:rPr lang="en-US" dirty="0"/>
              <a:t>Relationship found between vitamin D status and:</a:t>
            </a:r>
          </a:p>
          <a:p>
            <a:pPr marL="342900" indent="-342900">
              <a:spcBef>
                <a:spcPts val="1200"/>
              </a:spcBef>
              <a:spcAft>
                <a:spcPts val="600"/>
              </a:spcAft>
              <a:buFont typeface="Arial" panose="020B0604020202020204" pitchFamily="34" charset="0"/>
              <a:buChar char="•"/>
              <a:defRPr/>
            </a:pPr>
            <a:r>
              <a:rPr lang="en-US" dirty="0"/>
              <a:t>Injury prevention.</a:t>
            </a:r>
          </a:p>
          <a:p>
            <a:pPr marL="342900" indent="-342900">
              <a:spcBef>
                <a:spcPts val="1200"/>
              </a:spcBef>
              <a:spcAft>
                <a:spcPts val="600"/>
              </a:spcAft>
              <a:buFont typeface="Arial" panose="020B0604020202020204" pitchFamily="34" charset="0"/>
              <a:buChar char="•"/>
              <a:defRPr/>
            </a:pPr>
            <a:r>
              <a:rPr lang="en-US" dirty="0"/>
              <a:t>Improved neuromuscular function.</a:t>
            </a:r>
          </a:p>
          <a:p>
            <a:pPr marL="342900" indent="-342900">
              <a:spcBef>
                <a:spcPts val="1200"/>
              </a:spcBef>
              <a:spcAft>
                <a:spcPts val="600"/>
              </a:spcAft>
              <a:buFont typeface="Arial" panose="020B0604020202020204" pitchFamily="34" charset="0"/>
              <a:buChar char="•"/>
              <a:defRPr/>
            </a:pPr>
            <a:r>
              <a:rPr lang="en-US" dirty="0"/>
              <a:t>Enhanced muscle size.</a:t>
            </a:r>
          </a:p>
          <a:p>
            <a:pPr marL="342900" indent="-342900">
              <a:spcBef>
                <a:spcPts val="1200"/>
              </a:spcBef>
              <a:spcAft>
                <a:spcPts val="600"/>
              </a:spcAft>
              <a:buFont typeface="Arial" panose="020B0604020202020204" pitchFamily="34" charset="0"/>
              <a:buChar char="•"/>
              <a:defRPr/>
            </a:pPr>
            <a:r>
              <a:rPr lang="en-US" dirty="0"/>
              <a:t>Decreased inflammation.</a:t>
            </a:r>
          </a:p>
          <a:p>
            <a:pPr marL="342900" indent="-342900">
              <a:spcBef>
                <a:spcPts val="1200"/>
              </a:spcBef>
              <a:spcAft>
                <a:spcPts val="600"/>
              </a:spcAft>
              <a:buFont typeface="Arial" panose="020B0604020202020204" pitchFamily="34" charset="0"/>
              <a:buChar char="•"/>
              <a:defRPr/>
            </a:pPr>
            <a:r>
              <a:rPr lang="en-US" dirty="0"/>
              <a:t>Reduced risk of stress fractures.</a:t>
            </a:r>
          </a:p>
        </p:txBody>
      </p:sp>
      <p:sp>
        <p:nvSpPr>
          <p:cNvPr id="4" name="Content Placeholder 3">
            <a:extLst>
              <a:ext uri="{FF2B5EF4-FFF2-40B4-BE49-F238E27FC236}">
                <a16:creationId xmlns:a16="http://schemas.microsoft.com/office/drawing/2014/main" id="{7F357119-55F2-4E0A-8990-4CA6DD54248B}"/>
              </a:ext>
            </a:extLst>
          </p:cNvPr>
          <p:cNvSpPr>
            <a:spLocks noGrp="1"/>
          </p:cNvSpPr>
          <p:nvPr>
            <p:ph sz="quarter" idx="15"/>
          </p:nvPr>
        </p:nvSpPr>
        <p:spPr>
          <a:xfrm>
            <a:off x="5136978" y="1276708"/>
            <a:ext cx="3664122" cy="5112217"/>
          </a:xfrm>
        </p:spPr>
        <p:txBody>
          <a:bodyPr/>
          <a:lstStyle/>
          <a:p>
            <a:pPr>
              <a:spcBef>
                <a:spcPts val="600"/>
              </a:spcBef>
              <a:spcAft>
                <a:spcPts val="600"/>
              </a:spcAft>
              <a:defRPr/>
            </a:pPr>
            <a:r>
              <a:rPr lang="en-US" dirty="0"/>
              <a:t>Vitamin D deficiency a risk for </a:t>
            </a:r>
          </a:p>
          <a:p>
            <a:pPr marL="342900" indent="-342900">
              <a:spcBef>
                <a:spcPts val="600"/>
              </a:spcBef>
              <a:spcAft>
                <a:spcPts val="600"/>
              </a:spcAft>
              <a:buFont typeface="Arial" panose="020B0604020202020204" pitchFamily="34" charset="0"/>
              <a:buChar char="•"/>
              <a:defRPr/>
            </a:pPr>
            <a:r>
              <a:rPr lang="en-US" dirty="0"/>
              <a:t>Athletes who live at latitudes above the 35th parallel.</a:t>
            </a:r>
          </a:p>
          <a:p>
            <a:pPr marL="342900" indent="-342900">
              <a:spcBef>
                <a:spcPts val="600"/>
              </a:spcBef>
              <a:spcAft>
                <a:spcPts val="600"/>
              </a:spcAft>
              <a:buFont typeface="Arial" panose="020B0604020202020204" pitchFamily="34" charset="0"/>
              <a:buChar char="•"/>
              <a:defRPr/>
            </a:pPr>
            <a:r>
              <a:rPr lang="en-US" dirty="0"/>
              <a:t>Athletes who predominately train indoors.</a:t>
            </a:r>
          </a:p>
          <a:p>
            <a:pPr>
              <a:spcBef>
                <a:spcPts val="600"/>
              </a:spcBef>
              <a:spcAft>
                <a:spcPts val="600"/>
              </a:spcAft>
              <a:defRPr/>
            </a:pPr>
            <a:r>
              <a:rPr lang="en-US" dirty="0"/>
              <a:t>Current data do not support vitamin D as an ergogenic aid.</a:t>
            </a:r>
          </a:p>
        </p:txBody>
      </p:sp>
      <p:sp>
        <p:nvSpPr>
          <p:cNvPr id="7" name="Slide Number Placeholder 4">
            <a:extLst>
              <a:ext uri="{FF2B5EF4-FFF2-40B4-BE49-F238E27FC236}">
                <a16:creationId xmlns:a16="http://schemas.microsoft.com/office/drawing/2014/main" id="{4FD77996-8AF7-4F6E-A38C-62621438CA45}"/>
              </a:ext>
            </a:extLst>
          </p:cNvPr>
          <p:cNvSpPr>
            <a:spLocks noGrp="1"/>
          </p:cNvSpPr>
          <p:nvPr>
            <p:ph type="sldNum" sz="quarter" idx="10"/>
          </p:nvPr>
        </p:nvSpPr>
        <p:spPr/>
        <p:txBody>
          <a:bodyPr/>
          <a:lstStyle/>
          <a:p>
            <a:fld id="{68151E55-6873-49E2-B8D5-2F265E6F1973}" type="slidenum">
              <a:rPr lang="en-US" smtClean="0"/>
              <a:pPr/>
              <a:t>59</a:t>
            </a:fld>
            <a:endParaRPr lang="en-US"/>
          </a:p>
        </p:txBody>
      </p:sp>
    </p:spTree>
    <p:extLst>
      <p:ext uri="{BB962C8B-B14F-4D97-AF65-F5344CB8AC3E}">
        <p14:creationId xmlns:p14="http://schemas.microsoft.com/office/powerpoint/2010/main" val="1582448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Physical Activity, Exercise, and Physical Fitness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600"/>
              </a:spcBef>
              <a:spcAft>
                <a:spcPts val="1200"/>
              </a:spcAft>
            </a:pPr>
            <a:r>
              <a:rPr lang="en-US" altLang="en-US" dirty="0">
                <a:cs typeface="Arial" pitchFamily="34" charset="0"/>
              </a:rPr>
              <a:t>Physical activity, exercise, and physical fitness are not synonymous.</a:t>
            </a:r>
          </a:p>
          <a:p>
            <a:pPr>
              <a:spcBef>
                <a:spcPts val="600"/>
              </a:spcBef>
              <a:spcAft>
                <a:spcPts val="1200"/>
              </a:spcAft>
            </a:pPr>
            <a:r>
              <a:rPr lang="en-US" altLang="en-US" b="1" dirty="0"/>
              <a:t>Physical activity: </a:t>
            </a:r>
          </a:p>
          <a:p>
            <a:pPr marL="347472" indent="-347472">
              <a:spcBef>
                <a:spcPts val="600"/>
              </a:spcBef>
              <a:spcAft>
                <a:spcPts val="1200"/>
              </a:spcAft>
              <a:buFont typeface="Arial" panose="020B0604020202020204" pitchFamily="34" charset="0"/>
              <a:buChar char="•"/>
            </a:pPr>
            <a:r>
              <a:rPr lang="en-US" altLang="en-US" dirty="0"/>
              <a:t>Any movement of skeletal muscles that requires energy.</a:t>
            </a:r>
          </a:p>
          <a:p>
            <a:pPr marL="347472" lvl="1" indent="-347472">
              <a:spcBef>
                <a:spcPts val="600"/>
              </a:spcBef>
              <a:spcAft>
                <a:spcPts val="1200"/>
              </a:spcAft>
            </a:pPr>
            <a:r>
              <a:rPr lang="en-US" altLang="en-US" dirty="0"/>
              <a:t>Benefits of </a:t>
            </a:r>
            <a:r>
              <a:rPr lang="en-US" altLang="en-US" b="1" dirty="0"/>
              <a:t>physical activity </a:t>
            </a:r>
            <a:r>
              <a:rPr lang="en-US" altLang="en-US" dirty="0"/>
              <a:t>outweigh the risks for most Americans.</a:t>
            </a:r>
            <a:endParaRPr lang="en-US" dirty="0"/>
          </a:p>
          <a:p>
            <a:pPr>
              <a:spcBef>
                <a:spcPts val="600"/>
              </a:spcBef>
              <a:spcAft>
                <a:spcPts val="1200"/>
              </a:spcAft>
            </a:pPr>
            <a:r>
              <a:rPr lang="en-US" altLang="en-US" b="1" dirty="0"/>
              <a:t>Exercise: </a:t>
            </a:r>
          </a:p>
          <a:p>
            <a:pPr marL="347472" indent="-347472">
              <a:spcBef>
                <a:spcPts val="600"/>
              </a:spcBef>
              <a:spcAft>
                <a:spcPts val="1200"/>
              </a:spcAft>
              <a:buFont typeface="Arial" panose="020B0604020202020204" pitchFamily="34" charset="0"/>
              <a:buChar char="•"/>
            </a:pPr>
            <a:r>
              <a:rPr lang="en-US" altLang="en-US" dirty="0"/>
              <a:t>Physical activities that are planned, repetitive, and intended to improve </a:t>
            </a:r>
            <a:r>
              <a:rPr lang="en-US" altLang="en-US" b="1" dirty="0"/>
              <a:t>physical fitness.</a:t>
            </a:r>
            <a:endParaRPr lang="en-US" dirty="0"/>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a:t>
            </a:fld>
            <a:endParaRPr lang="en-US"/>
          </a:p>
        </p:txBody>
      </p:sp>
    </p:spTree>
    <p:extLst>
      <p:ext uri="{BB962C8B-B14F-4D97-AF65-F5344CB8AC3E}">
        <p14:creationId xmlns:p14="http://schemas.microsoft.com/office/powerpoint/2010/main" val="3994101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4F87-9F11-4825-95E4-1E51905404A1}"/>
              </a:ext>
            </a:extLst>
          </p:cNvPr>
          <p:cNvSpPr>
            <a:spLocks noGrp="1"/>
          </p:cNvSpPr>
          <p:nvPr>
            <p:ph type="title"/>
          </p:nvPr>
        </p:nvSpPr>
        <p:spPr/>
        <p:txBody>
          <a:bodyPr/>
          <a:lstStyle/>
          <a:p>
            <a:r>
              <a:rPr lang="en-US" dirty="0"/>
              <a:t>Fluid</a:t>
            </a:r>
          </a:p>
        </p:txBody>
      </p:sp>
      <p:sp>
        <p:nvSpPr>
          <p:cNvPr id="3" name="Content Placeholder 2">
            <a:extLst>
              <a:ext uri="{FF2B5EF4-FFF2-40B4-BE49-F238E27FC236}">
                <a16:creationId xmlns:a16="http://schemas.microsoft.com/office/drawing/2014/main" id="{36BEB331-CA6E-4ADC-8EBF-572EAD0A7A50}"/>
              </a:ext>
            </a:extLst>
          </p:cNvPr>
          <p:cNvSpPr>
            <a:spLocks noGrp="1"/>
          </p:cNvSpPr>
          <p:nvPr>
            <p:ph sz="quarter" idx="11"/>
          </p:nvPr>
        </p:nvSpPr>
        <p:spPr>
          <a:xfrm>
            <a:off x="342900" y="1276709"/>
            <a:ext cx="4229100" cy="5029087"/>
          </a:xfrm>
        </p:spPr>
        <p:txBody>
          <a:bodyPr/>
          <a:lstStyle/>
          <a:p>
            <a:pPr>
              <a:spcBef>
                <a:spcPts val="600"/>
              </a:spcBef>
              <a:spcAft>
                <a:spcPts val="600"/>
              </a:spcAft>
            </a:pPr>
            <a:r>
              <a:rPr lang="en-US" altLang="en-US" dirty="0">
                <a:cs typeface="Arial" pitchFamily="34" charset="0"/>
              </a:rPr>
              <a:t>Needs of average adults</a:t>
            </a:r>
          </a:p>
          <a:p>
            <a:pPr marL="347472" lvl="1" indent="-347472">
              <a:spcBef>
                <a:spcPts val="600"/>
              </a:spcBef>
              <a:spcAft>
                <a:spcPts val="600"/>
              </a:spcAft>
            </a:pPr>
            <a:r>
              <a:rPr lang="en-US" altLang="en-US" dirty="0">
                <a:cs typeface="Arial" pitchFamily="34" charset="0"/>
              </a:rPr>
              <a:t>9 cups per day for women.</a:t>
            </a:r>
          </a:p>
          <a:p>
            <a:pPr marL="347472" lvl="1" indent="-347472">
              <a:spcBef>
                <a:spcPts val="600"/>
              </a:spcBef>
              <a:spcAft>
                <a:spcPts val="600"/>
              </a:spcAft>
            </a:pPr>
            <a:r>
              <a:rPr lang="en-US" altLang="en-US" dirty="0">
                <a:cs typeface="Arial" pitchFamily="34" charset="0"/>
              </a:rPr>
              <a:t>13 cups per day for men.</a:t>
            </a:r>
          </a:p>
          <a:p>
            <a:pPr marL="347472" lvl="1" indent="-347472">
              <a:spcBef>
                <a:spcPts val="600"/>
              </a:spcBef>
              <a:spcAft>
                <a:spcPts val="600"/>
              </a:spcAft>
            </a:pPr>
            <a:r>
              <a:rPr lang="en-US" altLang="en-US" dirty="0">
                <a:cs typeface="Arial" pitchFamily="34" charset="0"/>
              </a:rPr>
              <a:t>Athletes need more.</a:t>
            </a:r>
          </a:p>
          <a:p>
            <a:pPr>
              <a:spcBef>
                <a:spcPts val="600"/>
              </a:spcBef>
              <a:spcAft>
                <a:spcPts val="600"/>
              </a:spcAft>
            </a:pPr>
            <a:r>
              <a:rPr lang="en-US" altLang="en-US" dirty="0">
                <a:cs typeface="Arial" pitchFamily="34" charset="0"/>
              </a:rPr>
              <a:t>Maintenance of body’s cooling system.</a:t>
            </a:r>
          </a:p>
          <a:p>
            <a:pPr marL="347472" lvl="1" indent="-347472">
              <a:spcBef>
                <a:spcPts val="600"/>
              </a:spcBef>
              <a:spcAft>
                <a:spcPts val="600"/>
              </a:spcAft>
            </a:pPr>
            <a:r>
              <a:rPr lang="en-US" altLang="en-US" dirty="0">
                <a:cs typeface="Arial" pitchFamily="34" charset="0"/>
              </a:rPr>
              <a:t>Water helps dissipate heat from working muscles.</a:t>
            </a:r>
          </a:p>
          <a:p>
            <a:pPr marL="347472" lvl="1" indent="-347472">
              <a:spcBef>
                <a:spcPts val="600"/>
              </a:spcBef>
              <a:spcAft>
                <a:spcPts val="600"/>
              </a:spcAft>
            </a:pPr>
            <a:r>
              <a:rPr lang="en-US" altLang="en-US" dirty="0">
                <a:cs typeface="Arial" pitchFamily="34" charset="0"/>
              </a:rPr>
              <a:t>Avoid losing more than 2% of body weight during exercise.</a:t>
            </a:r>
          </a:p>
        </p:txBody>
      </p:sp>
      <p:sp>
        <p:nvSpPr>
          <p:cNvPr id="4" name="Content Placeholder 3">
            <a:extLst>
              <a:ext uri="{FF2B5EF4-FFF2-40B4-BE49-F238E27FC236}">
                <a16:creationId xmlns:a16="http://schemas.microsoft.com/office/drawing/2014/main" id="{7F357119-55F2-4E0A-8990-4CA6DD54248B}"/>
              </a:ext>
            </a:extLst>
          </p:cNvPr>
          <p:cNvSpPr>
            <a:spLocks noGrp="1"/>
          </p:cNvSpPr>
          <p:nvPr>
            <p:ph sz="quarter" idx="15"/>
          </p:nvPr>
        </p:nvSpPr>
        <p:spPr>
          <a:xfrm>
            <a:off x="5136978" y="1276708"/>
            <a:ext cx="3664122" cy="5112217"/>
          </a:xfrm>
        </p:spPr>
        <p:txBody>
          <a:bodyPr/>
          <a:lstStyle/>
          <a:p>
            <a:pPr>
              <a:spcBef>
                <a:spcPts val="600"/>
              </a:spcBef>
              <a:spcAft>
                <a:spcPts val="600"/>
              </a:spcAft>
            </a:pPr>
            <a:r>
              <a:rPr lang="en-US" b="1" dirty="0"/>
              <a:t>Dehydration:</a:t>
            </a:r>
          </a:p>
          <a:p>
            <a:pPr marL="347472" lvl="1" indent="-347472">
              <a:spcBef>
                <a:spcPts val="600"/>
              </a:spcBef>
              <a:spcAft>
                <a:spcPts val="600"/>
              </a:spcAft>
            </a:pPr>
            <a:r>
              <a:rPr lang="en-US" dirty="0"/>
              <a:t>Can lead to illness and death.</a:t>
            </a:r>
          </a:p>
          <a:p>
            <a:pPr marL="347472" lvl="1" indent="-347472">
              <a:spcBef>
                <a:spcPts val="600"/>
              </a:spcBef>
              <a:spcAft>
                <a:spcPts val="600"/>
              </a:spcAft>
            </a:pPr>
            <a:r>
              <a:rPr lang="en-US" dirty="0">
                <a:cs typeface="Arial" pitchFamily="34" charset="0"/>
              </a:rPr>
              <a:t>Decreases endurance, strength, performance.</a:t>
            </a:r>
            <a:endParaRPr lang="en-US" dirty="0"/>
          </a:p>
          <a:p>
            <a:pPr marL="347472" lvl="1" indent="-347472">
              <a:spcBef>
                <a:spcPts val="600"/>
              </a:spcBef>
              <a:spcAft>
                <a:spcPts val="600"/>
              </a:spcAft>
            </a:pPr>
            <a:r>
              <a:rPr lang="en-US" dirty="0"/>
              <a:t>Must be avoided during physical activity in hot, humid environments.</a:t>
            </a:r>
          </a:p>
        </p:txBody>
      </p:sp>
      <p:sp>
        <p:nvSpPr>
          <p:cNvPr id="7" name="Slide Number Placeholder 4">
            <a:extLst>
              <a:ext uri="{FF2B5EF4-FFF2-40B4-BE49-F238E27FC236}">
                <a16:creationId xmlns:a16="http://schemas.microsoft.com/office/drawing/2014/main" id="{4FD77996-8AF7-4F6E-A38C-62621438CA45}"/>
              </a:ext>
            </a:extLst>
          </p:cNvPr>
          <p:cNvSpPr>
            <a:spLocks noGrp="1"/>
          </p:cNvSpPr>
          <p:nvPr>
            <p:ph type="sldNum" sz="quarter" idx="10"/>
          </p:nvPr>
        </p:nvSpPr>
        <p:spPr/>
        <p:txBody>
          <a:bodyPr/>
          <a:lstStyle/>
          <a:p>
            <a:fld id="{68151E55-6873-49E2-B8D5-2F265E6F1973}" type="slidenum">
              <a:rPr lang="en-US" smtClean="0"/>
              <a:pPr/>
              <a:t>60</a:t>
            </a:fld>
            <a:endParaRPr lang="en-US"/>
          </a:p>
        </p:txBody>
      </p:sp>
    </p:spTree>
    <p:extLst>
      <p:ext uri="{BB962C8B-B14F-4D97-AF65-F5344CB8AC3E}">
        <p14:creationId xmlns:p14="http://schemas.microsoft.com/office/powerpoint/2010/main" val="3257633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A843E-56EF-4DCA-8B1D-572322538D30}"/>
              </a:ext>
            </a:extLst>
          </p:cNvPr>
          <p:cNvSpPr>
            <a:spLocks noGrp="1"/>
          </p:cNvSpPr>
          <p:nvPr>
            <p:ph type="title"/>
          </p:nvPr>
        </p:nvSpPr>
        <p:spPr/>
        <p:txBody>
          <a:bodyPr/>
          <a:lstStyle/>
          <a:p>
            <a:r>
              <a:rPr lang="en-US" dirty="0"/>
              <a:t>Fake or Fact?</a:t>
            </a:r>
            <a:r>
              <a:rPr lang="en-US" sz="1200" dirty="0"/>
              <a:t> 2 </a:t>
            </a:r>
          </a:p>
        </p:txBody>
      </p:sp>
      <p:sp>
        <p:nvSpPr>
          <p:cNvPr id="3" name="Content Placeholder 2">
            <a:extLst>
              <a:ext uri="{FF2B5EF4-FFF2-40B4-BE49-F238E27FC236}">
                <a16:creationId xmlns:a16="http://schemas.microsoft.com/office/drawing/2014/main" id="{F5BDD02E-2084-471B-8E77-4DC1E5B1F62F}"/>
              </a:ext>
            </a:extLst>
          </p:cNvPr>
          <p:cNvSpPr>
            <a:spLocks noGrp="1"/>
          </p:cNvSpPr>
          <p:nvPr>
            <p:ph sz="quarter" idx="11"/>
          </p:nvPr>
        </p:nvSpPr>
        <p:spPr>
          <a:xfrm>
            <a:off x="550164" y="1654662"/>
            <a:ext cx="3657600" cy="548640"/>
          </a:xfrm>
          <a:solidFill>
            <a:srgbClr val="C00000"/>
          </a:solidFill>
        </p:spPr>
        <p:txBody>
          <a:bodyPr lIns="91440" tIns="0" rIns="91440" anchor="ctr"/>
          <a:lstStyle/>
          <a:p>
            <a:pPr algn="ctr"/>
            <a:r>
              <a:rPr lang="en-US" sz="2800" b="1" dirty="0">
                <a:solidFill>
                  <a:schemeClr val="bg1"/>
                </a:solidFill>
              </a:rPr>
              <a:t>FAKE NEWS</a:t>
            </a:r>
          </a:p>
        </p:txBody>
      </p:sp>
      <p:sp>
        <p:nvSpPr>
          <p:cNvPr id="4" name="Content Placeholder 3">
            <a:extLst>
              <a:ext uri="{FF2B5EF4-FFF2-40B4-BE49-F238E27FC236}">
                <a16:creationId xmlns:a16="http://schemas.microsoft.com/office/drawing/2014/main" id="{8D006E4D-CB79-4458-84A1-B0E5D2463462}"/>
              </a:ext>
            </a:extLst>
          </p:cNvPr>
          <p:cNvSpPr>
            <a:spLocks noGrp="1"/>
          </p:cNvSpPr>
          <p:nvPr>
            <p:ph sz="quarter" idx="15"/>
          </p:nvPr>
        </p:nvSpPr>
        <p:spPr>
          <a:xfrm>
            <a:off x="550164" y="1313286"/>
            <a:ext cx="3657600" cy="4297680"/>
          </a:xfrm>
          <a:ln w="127000">
            <a:solidFill>
              <a:schemeClr val="tx1">
                <a:lumMod val="65000"/>
                <a:lumOff val="35000"/>
              </a:schemeClr>
            </a:solidFill>
          </a:ln>
        </p:spPr>
        <p:txBody>
          <a:bodyPr lIns="182880" tIns="1005840" rIns="182880"/>
          <a:lstStyle/>
          <a:p>
            <a:pPr algn="ctr">
              <a:spcAft>
                <a:spcPts val="0"/>
              </a:spcAft>
            </a:pPr>
            <a:r>
              <a:rPr lang="en-US" sz="2000" dirty="0"/>
              <a:t>Thirst is a good indicator of hydration status.</a:t>
            </a:r>
          </a:p>
        </p:txBody>
      </p:sp>
      <p:sp>
        <p:nvSpPr>
          <p:cNvPr id="5" name="Content Placeholder 4">
            <a:extLst>
              <a:ext uri="{FF2B5EF4-FFF2-40B4-BE49-F238E27FC236}">
                <a16:creationId xmlns:a16="http://schemas.microsoft.com/office/drawing/2014/main" id="{99954D91-B1D2-40E1-BB96-E33F28D352E4}"/>
              </a:ext>
            </a:extLst>
          </p:cNvPr>
          <p:cNvSpPr>
            <a:spLocks noGrp="1"/>
          </p:cNvSpPr>
          <p:nvPr>
            <p:ph sz="quarter" idx="17"/>
          </p:nvPr>
        </p:nvSpPr>
        <p:spPr>
          <a:xfrm>
            <a:off x="4216776" y="1939966"/>
            <a:ext cx="3657600" cy="548640"/>
          </a:xfrm>
          <a:solidFill>
            <a:srgbClr val="008000"/>
          </a:solidFill>
        </p:spPr>
        <p:txBody>
          <a:bodyPr anchor="ctr"/>
          <a:lstStyle/>
          <a:p>
            <a:pPr algn="ctr"/>
            <a:r>
              <a:rPr lang="en-US" sz="2800" b="1" dirty="0">
                <a:solidFill>
                  <a:schemeClr val="bg1"/>
                </a:solidFill>
              </a:rPr>
              <a:t>THE FACTS</a:t>
            </a:r>
            <a:endParaRPr lang="en-US" sz="2000" b="1" dirty="0"/>
          </a:p>
        </p:txBody>
      </p:sp>
      <p:sp>
        <p:nvSpPr>
          <p:cNvPr id="6" name="Content Placeholder 5">
            <a:extLst>
              <a:ext uri="{FF2B5EF4-FFF2-40B4-BE49-F238E27FC236}">
                <a16:creationId xmlns:a16="http://schemas.microsoft.com/office/drawing/2014/main" id="{72EE5A33-0015-44DC-97BD-D4A3CD385586}"/>
              </a:ext>
            </a:extLst>
          </p:cNvPr>
          <p:cNvSpPr>
            <a:spLocks noGrp="1"/>
          </p:cNvSpPr>
          <p:nvPr>
            <p:ph sz="quarter" idx="19"/>
          </p:nvPr>
        </p:nvSpPr>
        <p:spPr>
          <a:xfrm>
            <a:off x="4228245" y="1610781"/>
            <a:ext cx="3657600" cy="4572000"/>
          </a:xfrm>
          <a:ln w="127000">
            <a:solidFill>
              <a:schemeClr val="tx1">
                <a:lumMod val="65000"/>
                <a:lumOff val="35000"/>
              </a:schemeClr>
            </a:solidFill>
          </a:ln>
        </p:spPr>
        <p:txBody>
          <a:bodyPr lIns="182880" tIns="1005840" rIns="182880" anchor="t" anchorCtr="0"/>
          <a:lstStyle/>
          <a:p>
            <a:pPr algn="ctr">
              <a:spcAft>
                <a:spcPts val="0"/>
              </a:spcAft>
            </a:pPr>
            <a:r>
              <a:rPr lang="en-US" sz="1900" dirty="0"/>
              <a:t>Thirst is a late sign of dehydration. An athlete who drinks only when thirsty may take 48 hours to replenish fluid losses. After several days of training, an athlete relying only on thirst can build up a fluid debt that will impair performance. For healthy athletes, pale yellow urine is a good indicator that fluid needs are being met.</a:t>
            </a:r>
          </a:p>
        </p:txBody>
      </p:sp>
      <p:sp>
        <p:nvSpPr>
          <p:cNvPr id="9" name="Slide Number Placeholder 6">
            <a:extLst>
              <a:ext uri="{FF2B5EF4-FFF2-40B4-BE49-F238E27FC236}">
                <a16:creationId xmlns:a16="http://schemas.microsoft.com/office/drawing/2014/main" id="{14453DD6-8002-4E3B-B7E5-AB8F22439DF8}"/>
              </a:ext>
            </a:extLst>
          </p:cNvPr>
          <p:cNvSpPr>
            <a:spLocks noGrp="1"/>
          </p:cNvSpPr>
          <p:nvPr>
            <p:ph type="sldNum" sz="quarter" idx="10"/>
          </p:nvPr>
        </p:nvSpPr>
        <p:spPr/>
        <p:txBody>
          <a:bodyPr/>
          <a:lstStyle/>
          <a:p>
            <a:fld id="{68151E55-6873-49E2-B8D5-2F265E6F1973}" type="slidenum">
              <a:rPr lang="en-US" smtClean="0"/>
              <a:pPr/>
              <a:t>61</a:t>
            </a:fld>
            <a:endParaRPr lang="en-US"/>
          </a:p>
        </p:txBody>
      </p:sp>
    </p:spTree>
    <p:extLst>
      <p:ext uri="{BB962C8B-B14F-4D97-AF65-F5344CB8AC3E}">
        <p14:creationId xmlns:p14="http://schemas.microsoft.com/office/powerpoint/2010/main" val="2365159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Fluid Replacement</a:t>
            </a:r>
            <a:endParaRPr lang="en-US" sz="1200" dirty="0">
              <a:solidFill>
                <a:schemeClr val="tx1"/>
              </a:solidFill>
            </a:endParaRPr>
          </a:p>
        </p:txBody>
      </p:sp>
      <p:sp>
        <p:nvSpPr>
          <p:cNvPr id="7" name="Content Placeholder 2">
            <a:extLst>
              <a:ext uri="{FF2B5EF4-FFF2-40B4-BE49-F238E27FC236}">
                <a16:creationId xmlns:a16="http://schemas.microsoft.com/office/drawing/2014/main" id="{31FA2A0D-39E7-44A4-AB2D-90F81337C208}"/>
              </a:ext>
            </a:extLst>
          </p:cNvPr>
          <p:cNvSpPr>
            <a:spLocks noGrp="1"/>
          </p:cNvSpPr>
          <p:nvPr>
            <p:ph sz="quarter" idx="11"/>
          </p:nvPr>
        </p:nvSpPr>
        <p:spPr>
          <a:xfrm>
            <a:off x="342900" y="1276710"/>
            <a:ext cx="2744684" cy="4974336"/>
          </a:xfrm>
        </p:spPr>
        <p:txBody>
          <a:bodyPr anchor="ctr"/>
          <a:lstStyle/>
          <a:p>
            <a:pPr marL="342900" indent="-342900">
              <a:spcBef>
                <a:spcPts val="1000"/>
              </a:spcBef>
              <a:spcAft>
                <a:spcPts val="1800"/>
              </a:spcAft>
              <a:buFont typeface="Arial" panose="020B0604020202020204" pitchFamily="34" charset="0"/>
              <a:buChar char="•"/>
              <a:defRPr/>
            </a:pPr>
            <a:r>
              <a:rPr lang="en-US" dirty="0">
                <a:cs typeface="Arial" pitchFamily="34" charset="0"/>
              </a:rPr>
              <a:t>Thirst: not reliable indicator of fluid needs.</a:t>
            </a:r>
          </a:p>
          <a:p>
            <a:pPr marL="342900" indent="-342900">
              <a:spcBef>
                <a:spcPts val="1000"/>
              </a:spcBef>
              <a:spcAft>
                <a:spcPts val="3000"/>
              </a:spcAft>
              <a:buFont typeface="Arial" panose="020B0604020202020204" pitchFamily="34" charset="0"/>
              <a:buChar char="•"/>
              <a:defRPr/>
            </a:pPr>
            <a:r>
              <a:rPr lang="en-US" dirty="0">
                <a:cs typeface="Arial" pitchFamily="34" charset="0"/>
              </a:rPr>
              <a:t>Check urine color, no darker than lemonade.</a:t>
            </a:r>
            <a:endParaRPr lang="en-US" altLang="en-US" dirty="0"/>
          </a:p>
        </p:txBody>
      </p:sp>
      <p:sp>
        <p:nvSpPr>
          <p:cNvPr id="8" name="Content Placeholder 3">
            <a:extLst>
              <a:ext uri="{FF2B5EF4-FFF2-40B4-BE49-F238E27FC236}">
                <a16:creationId xmlns:a16="http://schemas.microsoft.com/office/drawing/2014/main" id="{6BDE3830-9111-44A0-BE18-69C21843B3F9}"/>
              </a:ext>
            </a:extLst>
          </p:cNvPr>
          <p:cNvSpPr>
            <a:spLocks noGrp="1"/>
          </p:cNvSpPr>
          <p:nvPr>
            <p:ph sz="quarter" idx="15"/>
          </p:nvPr>
        </p:nvSpPr>
        <p:spPr>
          <a:xfrm>
            <a:off x="3372592" y="1276710"/>
            <a:ext cx="5428508" cy="4974336"/>
          </a:xfrm>
        </p:spPr>
        <p:txBody>
          <a:bodyPr/>
          <a:lstStyle/>
          <a:p>
            <a:pPr marL="0" lvl="1" indent="0">
              <a:spcBef>
                <a:spcPts val="0"/>
              </a:spcBef>
              <a:spcAft>
                <a:spcPts val="0"/>
              </a:spcAft>
              <a:buNone/>
              <a:defRPr/>
            </a:pPr>
            <a:r>
              <a:rPr lang="en-US" b="1" dirty="0">
                <a:cs typeface="Arial" pitchFamily="34" charset="0"/>
              </a:rPr>
              <a:t>Before event:</a:t>
            </a:r>
          </a:p>
          <a:p>
            <a:pPr marL="347472" lvl="2" indent="-347472">
              <a:spcBef>
                <a:spcPts val="0"/>
              </a:spcBef>
              <a:spcAft>
                <a:spcPts val="0"/>
              </a:spcAft>
              <a:defRPr/>
            </a:pPr>
            <a:r>
              <a:rPr lang="en-US" sz="2400" dirty="0">
                <a:cs typeface="Arial" pitchFamily="34" charset="0"/>
              </a:rPr>
              <a:t>Drink fluid freely 24 hours before event.</a:t>
            </a:r>
          </a:p>
          <a:p>
            <a:pPr marL="347472" lvl="2" indent="-347472">
              <a:spcBef>
                <a:spcPts val="0"/>
              </a:spcBef>
              <a:spcAft>
                <a:spcPts val="0"/>
              </a:spcAft>
              <a:defRPr/>
            </a:pPr>
            <a:r>
              <a:rPr lang="en-US" sz="2400" dirty="0">
                <a:cs typeface="Arial" pitchFamily="34" charset="0"/>
              </a:rPr>
              <a:t>Drink 5 to 7 milliliters per kilograms of body weight at least 4 hours before exercise.</a:t>
            </a:r>
            <a:endParaRPr lang="en-US" sz="2400" dirty="0"/>
          </a:p>
          <a:p>
            <a:pPr marL="0" lvl="1" indent="0">
              <a:spcBef>
                <a:spcPts val="0"/>
              </a:spcBef>
              <a:spcAft>
                <a:spcPts val="0"/>
              </a:spcAft>
              <a:buNone/>
              <a:defRPr/>
            </a:pPr>
            <a:r>
              <a:rPr lang="en-US" b="1" dirty="0">
                <a:cs typeface="Arial" pitchFamily="34" charset="0"/>
              </a:rPr>
              <a:t>During event:</a:t>
            </a:r>
          </a:p>
          <a:p>
            <a:pPr marL="347472" lvl="2" indent="-347472">
              <a:spcBef>
                <a:spcPts val="0"/>
              </a:spcBef>
              <a:spcAft>
                <a:spcPts val="0"/>
              </a:spcAft>
              <a:defRPr/>
            </a:pPr>
            <a:r>
              <a:rPr lang="en-US" sz="2400" dirty="0">
                <a:cs typeface="Arial" pitchFamily="34" charset="0"/>
              </a:rPr>
              <a:t>Consume 1.5 to 3.5 cups per hour for events lasting longer than 30 minutes.</a:t>
            </a:r>
            <a:endParaRPr lang="en-US" sz="2400" dirty="0"/>
          </a:p>
          <a:p>
            <a:pPr marL="0" lvl="1" indent="0">
              <a:spcBef>
                <a:spcPts val="0"/>
              </a:spcBef>
              <a:spcAft>
                <a:spcPts val="0"/>
              </a:spcAft>
              <a:buNone/>
              <a:defRPr/>
            </a:pPr>
            <a:r>
              <a:rPr lang="en-US" b="1" dirty="0">
                <a:cs typeface="Arial" pitchFamily="34" charset="0"/>
              </a:rPr>
              <a:t>After exercise:</a:t>
            </a:r>
          </a:p>
          <a:p>
            <a:pPr marL="347472" lvl="2" indent="-347472">
              <a:spcBef>
                <a:spcPts val="0"/>
              </a:spcBef>
              <a:spcAft>
                <a:spcPts val="0"/>
              </a:spcAft>
              <a:defRPr/>
            </a:pPr>
            <a:r>
              <a:rPr lang="en-US" sz="2400" dirty="0">
                <a:cs typeface="Arial" pitchFamily="34" charset="0"/>
              </a:rPr>
              <a:t>Within 4 to 6 hours, consume 2 to 3 cups of fluid for every pound lost.</a:t>
            </a:r>
            <a:endParaRPr lang="en-US" sz="2400" dirty="0"/>
          </a:p>
        </p:txBody>
      </p:sp>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62</a:t>
            </a:fld>
            <a:endParaRPr lang="en-US"/>
          </a:p>
        </p:txBody>
      </p:sp>
    </p:spTree>
    <p:extLst>
      <p:ext uri="{BB962C8B-B14F-4D97-AF65-F5344CB8AC3E}">
        <p14:creationId xmlns:p14="http://schemas.microsoft.com/office/powerpoint/2010/main" val="493342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4647-13D0-46D7-ADA5-B50CFF6302F1}"/>
              </a:ext>
            </a:extLst>
          </p:cNvPr>
          <p:cNvSpPr>
            <a:spLocks noGrp="1"/>
          </p:cNvSpPr>
          <p:nvPr>
            <p:ph type="title"/>
          </p:nvPr>
        </p:nvSpPr>
        <p:spPr/>
        <p:txBody>
          <a:bodyPr/>
          <a:lstStyle/>
          <a:p>
            <a:r>
              <a:rPr lang="en-US" dirty="0"/>
              <a:t>Figure 10-12: Sports Drinks</a:t>
            </a:r>
          </a:p>
        </p:txBody>
      </p:sp>
      <p:sp>
        <p:nvSpPr>
          <p:cNvPr id="12" name="Content Placeholder 2">
            <a:extLst>
              <a:ext uri="{FF2B5EF4-FFF2-40B4-BE49-F238E27FC236}">
                <a16:creationId xmlns:a16="http://schemas.microsoft.com/office/drawing/2014/main" id="{6BA58788-0140-4586-929C-C64FA4AAEFD3}"/>
              </a:ext>
            </a:extLst>
          </p:cNvPr>
          <p:cNvSpPr>
            <a:spLocks noGrp="1"/>
          </p:cNvSpPr>
          <p:nvPr>
            <p:ph sz="quarter" idx="11"/>
          </p:nvPr>
        </p:nvSpPr>
        <p:spPr>
          <a:xfrm>
            <a:off x="342900" y="1276710"/>
            <a:ext cx="5416632" cy="4850958"/>
          </a:xfrm>
        </p:spPr>
        <p:txBody>
          <a:bodyPr/>
          <a:lstStyle/>
          <a:p>
            <a:pPr>
              <a:spcAft>
                <a:spcPts val="300"/>
              </a:spcAft>
            </a:pPr>
            <a:r>
              <a:rPr lang="en-US" altLang="en-US" dirty="0">
                <a:cs typeface="Arial" pitchFamily="34" charset="0"/>
              </a:rPr>
              <a:t>For activities more than 60 minutes.</a:t>
            </a:r>
          </a:p>
          <a:p>
            <a:pPr marL="347472" lvl="1" indent="-347472">
              <a:spcBef>
                <a:spcPts val="0"/>
              </a:spcBef>
              <a:spcAft>
                <a:spcPts val="300"/>
              </a:spcAft>
            </a:pPr>
            <a:r>
              <a:rPr lang="en-US" altLang="en-US" dirty="0">
                <a:cs typeface="Arial" pitchFamily="34" charset="0"/>
              </a:rPr>
              <a:t>Help maintain blood glucose level and blood volume.</a:t>
            </a:r>
          </a:p>
          <a:p>
            <a:pPr marL="347472" lvl="1" indent="-347472">
              <a:spcBef>
                <a:spcPts val="0"/>
              </a:spcBef>
              <a:spcAft>
                <a:spcPts val="300"/>
              </a:spcAft>
            </a:pPr>
            <a:r>
              <a:rPr lang="en-US" altLang="en-US" dirty="0">
                <a:cs typeface="Arial" pitchFamily="34" charset="0"/>
              </a:rPr>
              <a:t>Delay “hitting the wall.”</a:t>
            </a:r>
          </a:p>
          <a:p>
            <a:pPr>
              <a:spcAft>
                <a:spcPts val="300"/>
              </a:spcAft>
            </a:pPr>
            <a:r>
              <a:rPr lang="en-US" dirty="0"/>
              <a:t>Typically contain added sugars (6% to 8%), sodium, and potassium. </a:t>
            </a:r>
          </a:p>
          <a:p>
            <a:pPr marL="347472" indent="-347472">
              <a:spcAft>
                <a:spcPts val="300"/>
              </a:spcAft>
              <a:buFont typeface="Arial" panose="020B0604020202020204" pitchFamily="34" charset="0"/>
              <a:buChar char="•"/>
            </a:pPr>
            <a:r>
              <a:rPr lang="en-US" dirty="0"/>
              <a:t>Fuels working muscles, and is well tolerated.</a:t>
            </a:r>
          </a:p>
          <a:p>
            <a:pPr>
              <a:spcAft>
                <a:spcPts val="300"/>
              </a:spcAft>
            </a:pPr>
            <a:r>
              <a:rPr lang="en-US" altLang="en-US" dirty="0">
                <a:cs typeface="Arial" pitchFamily="34" charset="0"/>
              </a:rPr>
              <a:t>For activities less than 60 minutes.</a:t>
            </a:r>
          </a:p>
          <a:p>
            <a:pPr marL="347472" lvl="1" indent="-347472">
              <a:spcBef>
                <a:spcPts val="0"/>
              </a:spcBef>
              <a:spcAft>
                <a:spcPts val="300"/>
              </a:spcAft>
            </a:pPr>
            <a:r>
              <a:rPr lang="en-US" altLang="en-US" dirty="0">
                <a:cs typeface="Arial" pitchFamily="34" charset="0"/>
              </a:rPr>
              <a:t>Water lost through sweat is main concern.</a:t>
            </a:r>
          </a:p>
          <a:p>
            <a:pPr marL="347472" lvl="1" indent="-347472">
              <a:spcBef>
                <a:spcPts val="0"/>
              </a:spcBef>
              <a:spcAft>
                <a:spcPts val="300"/>
              </a:spcAft>
            </a:pPr>
            <a:r>
              <a:rPr lang="en-US" altLang="en-US" dirty="0">
                <a:cs typeface="Arial" pitchFamily="34" charset="0"/>
              </a:rPr>
              <a:t>Nutrients easily replaced by diet.</a:t>
            </a:r>
          </a:p>
        </p:txBody>
      </p:sp>
      <p:pic>
        <p:nvPicPr>
          <p:cNvPr id="9" name="Picture 3" descr="The nutrition facts label of a sport drink.">
            <a:extLst>
              <a:ext uri="{FF2B5EF4-FFF2-40B4-BE49-F238E27FC236}">
                <a16:creationId xmlns:a16="http://schemas.microsoft.com/office/drawing/2014/main" id="{10D400B6-8ECF-4525-8052-5E7CE4485F6A}"/>
              </a:ext>
            </a:extLst>
          </p:cNvPr>
          <p:cNvPicPr>
            <a:picLocks noChangeAspect="1"/>
          </p:cNvPicPr>
          <p:nvPr/>
        </p:nvPicPr>
        <p:blipFill>
          <a:blip r:embed="rId3"/>
          <a:stretch>
            <a:fillRect/>
          </a:stretch>
        </p:blipFill>
        <p:spPr>
          <a:xfrm>
            <a:off x="5943598" y="1051638"/>
            <a:ext cx="1840494" cy="5394960"/>
          </a:xfrm>
          <a:prstGeom prst="rect">
            <a:avLst/>
          </a:prstGeom>
        </p:spPr>
      </p:pic>
      <p:sp>
        <p:nvSpPr>
          <p:cNvPr id="14" name="Content Placeholder 4">
            <a:extLst>
              <a:ext uri="{FF2B5EF4-FFF2-40B4-BE49-F238E27FC236}">
                <a16:creationId xmlns:a16="http://schemas.microsoft.com/office/drawing/2014/main" id="{B5C4BBC6-3163-409C-AB34-49D5FFAA8C39}"/>
              </a:ext>
            </a:extLst>
          </p:cNvPr>
          <p:cNvSpPr>
            <a:spLocks noGrp="1"/>
          </p:cNvSpPr>
          <p:nvPr>
            <p:ph sz="quarter" idx="15"/>
          </p:nvPr>
        </p:nvSpPr>
        <p:spPr>
          <a:xfrm>
            <a:off x="7818533" y="3702189"/>
            <a:ext cx="1177141" cy="1755896"/>
          </a:xfrm>
          <a:solidFill>
            <a:srgbClr val="FFE4C8"/>
          </a:solidFill>
        </p:spPr>
        <p:txBody>
          <a:bodyPr/>
          <a:lstStyle/>
          <a:p>
            <a:pPr algn="ctr"/>
            <a:r>
              <a:rPr lang="en-US" sz="1800" dirty="0"/>
              <a:t>Sugars total 14 grams per cup (240-mL) serving.</a:t>
            </a:r>
          </a:p>
        </p:txBody>
      </p:sp>
      <p:sp>
        <p:nvSpPr>
          <p:cNvPr id="15" name="Text Placeholder 5">
            <a:extLst>
              <a:ext uri="{FF2B5EF4-FFF2-40B4-BE49-F238E27FC236}">
                <a16:creationId xmlns:a16="http://schemas.microsoft.com/office/drawing/2014/main" id="{1AB3654E-DFE5-41FF-A74D-E822B13A68E7}"/>
              </a:ext>
            </a:extLst>
          </p:cNvPr>
          <p:cNvSpPr>
            <a:spLocks noGrp="1"/>
          </p:cNvSpPr>
          <p:nvPr>
            <p:ph type="body" sz="quarter" idx="40"/>
          </p:nvPr>
        </p:nvSpPr>
        <p:spPr/>
        <p:txBody>
          <a:bodyPr/>
          <a:lstStyle/>
          <a:p>
            <a:r>
              <a:rPr lang="en-US" dirty="0">
                <a:hlinkClick r:id="rId4" action="ppaction://hlinksldjump"/>
              </a:rPr>
              <a:t>Access the text alternative for slide images</a:t>
            </a:r>
            <a:endParaRPr lang="en-US" dirty="0"/>
          </a:p>
        </p:txBody>
      </p:sp>
      <p:sp>
        <p:nvSpPr>
          <p:cNvPr id="7" name="Slide Number Placeholder 6">
            <a:extLst>
              <a:ext uri="{FF2B5EF4-FFF2-40B4-BE49-F238E27FC236}">
                <a16:creationId xmlns:a16="http://schemas.microsoft.com/office/drawing/2014/main" id="{08687EB1-EF75-451F-80BC-F72617485ED3}"/>
              </a:ext>
            </a:extLst>
          </p:cNvPr>
          <p:cNvSpPr>
            <a:spLocks noGrp="1"/>
          </p:cNvSpPr>
          <p:nvPr>
            <p:ph type="sldNum" sz="quarter" idx="10"/>
          </p:nvPr>
        </p:nvSpPr>
        <p:spPr/>
        <p:txBody>
          <a:bodyPr/>
          <a:lstStyle/>
          <a:p>
            <a:fld id="{68151E55-6873-49E2-B8D5-2F265E6F1973}" type="slidenum">
              <a:rPr lang="en-US" smtClean="0"/>
              <a:pPr/>
              <a:t>63</a:t>
            </a:fld>
            <a:endParaRPr lang="en-US"/>
          </a:p>
        </p:txBody>
      </p:sp>
    </p:spTree>
    <p:extLst>
      <p:ext uri="{BB962C8B-B14F-4D97-AF65-F5344CB8AC3E}">
        <p14:creationId xmlns:p14="http://schemas.microsoft.com/office/powerpoint/2010/main" val="935463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Table 10-4: Popular Energy Drinks</a:t>
            </a:r>
            <a:endParaRPr lang="en-US" sz="1200" dirty="0">
              <a:solidFill>
                <a:schemeClr val="tx1"/>
              </a:solidFill>
            </a:endParaRPr>
          </a:p>
        </p:txBody>
      </p:sp>
      <p:graphicFrame>
        <p:nvGraphicFramePr>
          <p:cNvPr id="10" name="Table  2">
            <a:extLst>
              <a:ext uri="{FF2B5EF4-FFF2-40B4-BE49-F238E27FC236}">
                <a16:creationId xmlns:a16="http://schemas.microsoft.com/office/drawing/2014/main" id="{55F22F1E-1B78-47E9-A0DE-0DCD088F9D4C}"/>
              </a:ext>
            </a:extLst>
          </p:cNvPr>
          <p:cNvGraphicFramePr>
            <a:graphicFrameLocks/>
          </p:cNvGraphicFramePr>
          <p:nvPr>
            <p:extLst>
              <p:ext uri="{D42A27DB-BD31-4B8C-83A1-F6EECF244321}">
                <p14:modId xmlns:p14="http://schemas.microsoft.com/office/powerpoint/2010/main" val="2225238701"/>
              </p:ext>
            </p:extLst>
          </p:nvPr>
        </p:nvGraphicFramePr>
        <p:xfrm>
          <a:off x="274321" y="1173404"/>
          <a:ext cx="8595359" cy="5016478"/>
        </p:xfrm>
        <a:graphic>
          <a:graphicData uri="http://schemas.openxmlformats.org/drawingml/2006/table">
            <a:tbl>
              <a:tblPr firstRow="1" bandRow="1">
                <a:tableStyleId>{5C22544A-7EE6-4342-B048-85BDC9FD1C3A}</a:tableStyleId>
              </a:tblPr>
              <a:tblGrid>
                <a:gridCol w="2818014">
                  <a:extLst>
                    <a:ext uri="{9D8B030D-6E8A-4147-A177-3AD203B41FA5}">
                      <a16:colId xmlns:a16="http://schemas.microsoft.com/office/drawing/2014/main" val="472343687"/>
                    </a:ext>
                  </a:extLst>
                </a:gridCol>
                <a:gridCol w="1479665">
                  <a:extLst>
                    <a:ext uri="{9D8B030D-6E8A-4147-A177-3AD203B41FA5}">
                      <a16:colId xmlns:a16="http://schemas.microsoft.com/office/drawing/2014/main" val="2520577988"/>
                    </a:ext>
                  </a:extLst>
                </a:gridCol>
                <a:gridCol w="1319514">
                  <a:extLst>
                    <a:ext uri="{9D8B030D-6E8A-4147-A177-3AD203B41FA5}">
                      <a16:colId xmlns:a16="http://schemas.microsoft.com/office/drawing/2014/main" val="3191996648"/>
                    </a:ext>
                  </a:extLst>
                </a:gridCol>
                <a:gridCol w="1553294">
                  <a:extLst>
                    <a:ext uri="{9D8B030D-6E8A-4147-A177-3AD203B41FA5}">
                      <a16:colId xmlns:a16="http://schemas.microsoft.com/office/drawing/2014/main" val="3245067858"/>
                    </a:ext>
                  </a:extLst>
                </a:gridCol>
                <a:gridCol w="1424872">
                  <a:extLst>
                    <a:ext uri="{9D8B030D-6E8A-4147-A177-3AD203B41FA5}">
                      <a16:colId xmlns:a16="http://schemas.microsoft.com/office/drawing/2014/main" val="1352515006"/>
                    </a:ext>
                  </a:extLst>
                </a:gridCol>
              </a:tblGrid>
              <a:tr h="998833">
                <a:tc>
                  <a:txBody>
                    <a:bodyPr/>
                    <a:lstStyle/>
                    <a:p>
                      <a:r>
                        <a:rPr lang="en-US" sz="2000" dirty="0"/>
                        <a:t>Beverage</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Container Size (fl oz)</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Caffeine (mg)</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Energy (kcal)</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Sugars (g)</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76874510"/>
                  </a:ext>
                </a:extLst>
              </a:tr>
              <a:tr h="419083">
                <a:tc>
                  <a:txBody>
                    <a:bodyPr/>
                    <a:lstStyle/>
                    <a:p>
                      <a:r>
                        <a:rPr lang="en-US" sz="2000" dirty="0"/>
                        <a:t>Full Throttle®</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16</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164</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228</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60</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2"/>
                  </a:ext>
                </a:extLst>
              </a:tr>
              <a:tr h="381000">
                <a:tc>
                  <a:txBody>
                    <a:bodyPr/>
                    <a:lstStyle/>
                    <a:p>
                      <a:r>
                        <a:rPr lang="en-US" sz="2000" dirty="0"/>
                        <a:t>Monster Energy®</a:t>
                      </a:r>
                      <a:endParaRPr lang="en-US" sz="2000" dirty="0">
                        <a:latin typeface="+mj-lt"/>
                        <a:cs typeface="Calibri" panose="020F0502020204030204" pitchFamily="34" charset="0"/>
                      </a:endParaRPr>
                    </a:p>
                  </a:txBody>
                  <a:tcPr/>
                </a:tc>
                <a:tc>
                  <a:txBody>
                    <a:bodyPr/>
                    <a:lstStyle/>
                    <a:p>
                      <a:pPr algn="ctr"/>
                      <a:r>
                        <a:rPr lang="en-US" sz="2000" dirty="0"/>
                        <a:t>16</a:t>
                      </a:r>
                      <a:endParaRPr lang="en-US" sz="2000" dirty="0">
                        <a:latin typeface="+mj-lt"/>
                        <a:cs typeface="Calibri" panose="020F0502020204030204" pitchFamily="34" charset="0"/>
                      </a:endParaRPr>
                    </a:p>
                  </a:txBody>
                  <a:tcPr/>
                </a:tc>
                <a:tc>
                  <a:txBody>
                    <a:bodyPr/>
                    <a:lstStyle/>
                    <a:p>
                      <a:pPr algn="ctr"/>
                      <a:r>
                        <a:rPr lang="en-US" sz="2000" dirty="0"/>
                        <a:t>164</a:t>
                      </a:r>
                      <a:endParaRPr lang="en-US" sz="2000" dirty="0">
                        <a:latin typeface="+mj-lt"/>
                        <a:cs typeface="Calibri" panose="020F0502020204030204" pitchFamily="34" charset="0"/>
                      </a:endParaRPr>
                    </a:p>
                  </a:txBody>
                  <a:tcPr/>
                </a:tc>
                <a:tc>
                  <a:txBody>
                    <a:bodyPr/>
                    <a:lstStyle/>
                    <a:p>
                      <a:pPr algn="ctr"/>
                      <a:r>
                        <a:rPr lang="en-US" sz="2000" dirty="0"/>
                        <a:t>233</a:t>
                      </a:r>
                      <a:endParaRPr lang="en-US" sz="2000" dirty="0">
                        <a:latin typeface="+mj-lt"/>
                        <a:cs typeface="Calibri" panose="020F0502020204030204" pitchFamily="34" charset="0"/>
                      </a:endParaRPr>
                    </a:p>
                  </a:txBody>
                  <a:tcPr/>
                </a:tc>
                <a:tc>
                  <a:txBody>
                    <a:bodyPr/>
                    <a:lstStyle/>
                    <a:p>
                      <a:pPr algn="ctr"/>
                      <a:r>
                        <a:rPr lang="en-US" sz="2000" dirty="0"/>
                        <a:t>54</a:t>
                      </a:r>
                      <a:endParaRPr lang="en-US" sz="2000" dirty="0">
                        <a:latin typeface="+mj-lt"/>
                        <a:cs typeface="Calibri" panose="020F0502020204030204" pitchFamily="34" charset="0"/>
                      </a:endParaRPr>
                    </a:p>
                  </a:txBody>
                  <a:tcPr/>
                </a:tc>
                <a:extLst>
                  <a:ext uri="{0D108BD9-81ED-4DB2-BD59-A6C34878D82A}">
                    <a16:rowId xmlns:a16="http://schemas.microsoft.com/office/drawing/2014/main" val="1171044977"/>
                  </a:ext>
                </a:extLst>
              </a:tr>
              <a:tr h="381000">
                <a:tc>
                  <a:txBody>
                    <a:bodyPr/>
                    <a:lstStyle/>
                    <a:p>
                      <a:r>
                        <a:rPr lang="en-US" sz="2000" dirty="0"/>
                        <a:t>Monster Lo-Carb®</a:t>
                      </a:r>
                      <a:endParaRPr lang="en-US" sz="2000" dirty="0">
                        <a:latin typeface="+mj-lt"/>
                        <a:cs typeface="Calibri" panose="020F0502020204030204" pitchFamily="34" charset="0"/>
                      </a:endParaRPr>
                    </a:p>
                  </a:txBody>
                  <a:tcPr/>
                </a:tc>
                <a:tc>
                  <a:txBody>
                    <a:bodyPr/>
                    <a:lstStyle/>
                    <a:p>
                      <a:pPr algn="ctr"/>
                      <a:r>
                        <a:rPr lang="en-US" sz="2000" dirty="0"/>
                        <a:t>16</a:t>
                      </a:r>
                      <a:endParaRPr lang="en-US" sz="2000" dirty="0">
                        <a:latin typeface="+mj-lt"/>
                        <a:cs typeface="Calibri" panose="020F0502020204030204" pitchFamily="34" charset="0"/>
                      </a:endParaRPr>
                    </a:p>
                  </a:txBody>
                  <a:tcPr/>
                </a:tc>
                <a:tc>
                  <a:txBody>
                    <a:bodyPr/>
                    <a:lstStyle/>
                    <a:p>
                      <a:pPr algn="ctr"/>
                      <a:r>
                        <a:rPr lang="en-US" sz="2000" dirty="0"/>
                        <a:t>144</a:t>
                      </a:r>
                      <a:endParaRPr lang="en-US" sz="2000" dirty="0">
                        <a:latin typeface="+mj-lt"/>
                        <a:cs typeface="Calibri" panose="020F0502020204030204" pitchFamily="34" charset="0"/>
                      </a:endParaRPr>
                    </a:p>
                  </a:txBody>
                  <a:tcPr/>
                </a:tc>
                <a:tc>
                  <a:txBody>
                    <a:bodyPr/>
                    <a:lstStyle/>
                    <a:p>
                      <a:pPr algn="ctr"/>
                      <a:r>
                        <a:rPr lang="en-US" sz="2000" dirty="0"/>
                        <a:t>24</a:t>
                      </a:r>
                      <a:endParaRPr lang="en-US" sz="2000" dirty="0">
                        <a:latin typeface="+mj-lt"/>
                        <a:cs typeface="Calibri" panose="020F0502020204030204" pitchFamily="34" charset="0"/>
                      </a:endParaRPr>
                    </a:p>
                  </a:txBody>
                  <a:tcPr/>
                </a:tc>
                <a:tc>
                  <a:txBody>
                    <a:bodyPr/>
                    <a:lstStyle/>
                    <a:p>
                      <a:pPr algn="ctr"/>
                      <a:r>
                        <a:rPr lang="en-US" sz="2000" dirty="0"/>
                        <a:t>7</a:t>
                      </a:r>
                      <a:endParaRPr lang="en-US" sz="2000" dirty="0">
                        <a:latin typeface="+mj-lt"/>
                        <a:cs typeface="Calibri" panose="020F0502020204030204" pitchFamily="34" charset="0"/>
                      </a:endParaRPr>
                    </a:p>
                  </a:txBody>
                  <a:tcPr/>
                </a:tc>
                <a:extLst>
                  <a:ext uri="{0D108BD9-81ED-4DB2-BD59-A6C34878D82A}">
                    <a16:rowId xmlns:a16="http://schemas.microsoft.com/office/drawing/2014/main" val="10004"/>
                  </a:ext>
                </a:extLst>
              </a:tr>
              <a:tr h="381000">
                <a:tc>
                  <a:txBody>
                    <a:bodyPr/>
                    <a:lstStyle/>
                    <a:p>
                      <a:r>
                        <a:rPr lang="en-US" sz="2000" dirty="0"/>
                        <a:t>Monster Zero Sugar®</a:t>
                      </a:r>
                      <a:endParaRPr lang="en-US" sz="2000" dirty="0">
                        <a:latin typeface="+mj-lt"/>
                        <a:cs typeface="Calibri" panose="020F0502020204030204" pitchFamily="34" charset="0"/>
                      </a:endParaRPr>
                    </a:p>
                  </a:txBody>
                  <a:tcPr/>
                </a:tc>
                <a:tc>
                  <a:txBody>
                    <a:bodyPr/>
                    <a:lstStyle/>
                    <a:p>
                      <a:pPr algn="ctr"/>
                      <a:r>
                        <a:rPr lang="en-US" sz="2000" dirty="0"/>
                        <a:t>16</a:t>
                      </a:r>
                      <a:endParaRPr lang="en-US" sz="2000" dirty="0">
                        <a:latin typeface="+mj-lt"/>
                        <a:cs typeface="Calibri" panose="020F0502020204030204" pitchFamily="34" charset="0"/>
                      </a:endParaRPr>
                    </a:p>
                  </a:txBody>
                  <a:tcPr/>
                </a:tc>
                <a:tc>
                  <a:txBody>
                    <a:bodyPr/>
                    <a:lstStyle/>
                    <a:p>
                      <a:pPr algn="ctr"/>
                      <a:r>
                        <a:rPr lang="en-US" sz="2000" dirty="0"/>
                        <a:t>140</a:t>
                      </a:r>
                      <a:endParaRPr lang="en-US" sz="2000" dirty="0">
                        <a:latin typeface="+mj-lt"/>
                        <a:cs typeface="Calibri" panose="020F0502020204030204" pitchFamily="34" charset="0"/>
                      </a:endParaRPr>
                    </a:p>
                  </a:txBody>
                  <a:tcPr/>
                </a:tc>
                <a:tc>
                  <a:txBody>
                    <a:bodyPr/>
                    <a:lstStyle/>
                    <a:p>
                      <a:pPr algn="ctr"/>
                      <a:r>
                        <a:rPr lang="en-US" sz="2000" dirty="0"/>
                        <a:t>0</a:t>
                      </a:r>
                      <a:endParaRPr lang="en-US" sz="2000" dirty="0">
                        <a:latin typeface="+mj-lt"/>
                        <a:cs typeface="Calibri" panose="020F0502020204030204" pitchFamily="34" charset="0"/>
                      </a:endParaRPr>
                    </a:p>
                  </a:txBody>
                  <a:tcPr/>
                </a:tc>
                <a:tc>
                  <a:txBody>
                    <a:bodyPr/>
                    <a:lstStyle/>
                    <a:p>
                      <a:pPr algn="ctr"/>
                      <a:r>
                        <a:rPr lang="en-US" sz="2000" dirty="0"/>
                        <a:t>0</a:t>
                      </a:r>
                      <a:endParaRPr lang="en-US" sz="2000" dirty="0">
                        <a:latin typeface="+mj-lt"/>
                        <a:cs typeface="Calibri" panose="020F0502020204030204" pitchFamily="34" charset="0"/>
                      </a:endParaRPr>
                    </a:p>
                  </a:txBody>
                  <a:tcPr/>
                </a:tc>
                <a:extLst>
                  <a:ext uri="{0D108BD9-81ED-4DB2-BD59-A6C34878D82A}">
                    <a16:rowId xmlns:a16="http://schemas.microsoft.com/office/drawing/2014/main" val="10006"/>
                  </a:ext>
                </a:extLst>
              </a:tr>
              <a:tr h="442607">
                <a:tc>
                  <a:txBody>
                    <a:bodyPr/>
                    <a:lstStyle/>
                    <a:p>
                      <a:r>
                        <a:rPr lang="en-US" sz="2000" dirty="0"/>
                        <a:t>NOS®</a:t>
                      </a:r>
                      <a:endParaRPr lang="en-US" sz="2000" dirty="0">
                        <a:latin typeface="+mj-lt"/>
                        <a:cs typeface="Calibri" panose="020F0502020204030204" pitchFamily="34" charset="0"/>
                      </a:endParaRPr>
                    </a:p>
                  </a:txBody>
                  <a:tcPr/>
                </a:tc>
                <a:tc>
                  <a:txBody>
                    <a:bodyPr/>
                    <a:lstStyle/>
                    <a:p>
                      <a:pPr algn="ctr"/>
                      <a:r>
                        <a:rPr lang="en-US" sz="2000" dirty="0"/>
                        <a:t>16</a:t>
                      </a:r>
                      <a:endParaRPr lang="en-US" sz="2000" dirty="0">
                        <a:latin typeface="+mj-lt"/>
                        <a:cs typeface="Calibri" panose="020F0502020204030204" pitchFamily="34" charset="0"/>
                      </a:endParaRPr>
                    </a:p>
                  </a:txBody>
                  <a:tcPr/>
                </a:tc>
                <a:tc>
                  <a:txBody>
                    <a:bodyPr/>
                    <a:lstStyle/>
                    <a:p>
                      <a:pPr algn="ctr"/>
                      <a:r>
                        <a:rPr lang="en-US" sz="2000" dirty="0"/>
                        <a:t>169</a:t>
                      </a:r>
                      <a:endParaRPr lang="en-US" sz="2000" dirty="0">
                        <a:latin typeface="+mj-lt"/>
                        <a:cs typeface="Calibri" panose="020F0502020204030204" pitchFamily="34" charset="0"/>
                      </a:endParaRPr>
                    </a:p>
                  </a:txBody>
                  <a:tcPr/>
                </a:tc>
                <a:tc>
                  <a:txBody>
                    <a:bodyPr/>
                    <a:lstStyle/>
                    <a:p>
                      <a:pPr algn="ctr"/>
                      <a:r>
                        <a:rPr lang="en-US" sz="2000" dirty="0"/>
                        <a:t>218</a:t>
                      </a:r>
                      <a:endParaRPr lang="en-US" sz="2000" dirty="0">
                        <a:latin typeface="+mj-lt"/>
                        <a:cs typeface="Calibri" panose="020F0502020204030204" pitchFamily="34" charset="0"/>
                      </a:endParaRPr>
                    </a:p>
                  </a:txBody>
                  <a:tcPr/>
                </a:tc>
                <a:tc>
                  <a:txBody>
                    <a:bodyPr/>
                    <a:lstStyle/>
                    <a:p>
                      <a:pPr algn="ctr"/>
                      <a:r>
                        <a:rPr lang="en-US" sz="2000" dirty="0"/>
                        <a:t>56</a:t>
                      </a:r>
                      <a:endParaRPr lang="en-US" sz="2000" dirty="0">
                        <a:latin typeface="+mj-lt"/>
                        <a:cs typeface="Calibri" panose="020F0502020204030204" pitchFamily="34" charset="0"/>
                      </a:endParaRPr>
                    </a:p>
                  </a:txBody>
                  <a:tcPr/>
                </a:tc>
                <a:extLst>
                  <a:ext uri="{0D108BD9-81ED-4DB2-BD59-A6C34878D82A}">
                    <a16:rowId xmlns:a16="http://schemas.microsoft.com/office/drawing/2014/main" val="539859293"/>
                  </a:ext>
                </a:extLst>
              </a:tr>
              <a:tr h="379078">
                <a:tc>
                  <a:txBody>
                    <a:bodyPr/>
                    <a:lstStyle/>
                    <a:p>
                      <a:r>
                        <a:rPr lang="en-US" sz="2000" dirty="0"/>
                        <a:t>Red Bull®</a:t>
                      </a:r>
                      <a:endParaRPr lang="en-US" sz="2000" dirty="0">
                        <a:latin typeface="+mj-lt"/>
                        <a:cs typeface="Calibri" panose="020F0502020204030204" pitchFamily="34" charset="0"/>
                      </a:endParaRPr>
                    </a:p>
                  </a:txBody>
                  <a:tcPr/>
                </a:tc>
                <a:tc>
                  <a:txBody>
                    <a:bodyPr/>
                    <a:lstStyle/>
                    <a:p>
                      <a:pPr algn="ctr"/>
                      <a:r>
                        <a:rPr lang="en-US" sz="2000" dirty="0"/>
                        <a:t>8.4</a:t>
                      </a:r>
                      <a:endParaRPr lang="en-US" sz="2000" dirty="0">
                        <a:latin typeface="+mj-lt"/>
                        <a:cs typeface="Calibri" panose="020F0502020204030204" pitchFamily="34" charset="0"/>
                      </a:endParaRPr>
                    </a:p>
                  </a:txBody>
                  <a:tcPr/>
                </a:tc>
                <a:tc>
                  <a:txBody>
                    <a:bodyPr/>
                    <a:lstStyle/>
                    <a:p>
                      <a:pPr algn="ctr"/>
                      <a:r>
                        <a:rPr lang="en-US" sz="2000" dirty="0"/>
                        <a:t>75</a:t>
                      </a:r>
                      <a:endParaRPr lang="en-US" sz="2000" dirty="0">
                        <a:latin typeface="+mj-lt"/>
                        <a:cs typeface="Calibri" panose="020F0502020204030204" pitchFamily="34" charset="0"/>
                      </a:endParaRPr>
                    </a:p>
                  </a:txBody>
                  <a:tcPr/>
                </a:tc>
                <a:tc>
                  <a:txBody>
                    <a:bodyPr/>
                    <a:lstStyle/>
                    <a:p>
                      <a:pPr algn="ctr"/>
                      <a:r>
                        <a:rPr lang="en-US" sz="2000" dirty="0"/>
                        <a:t>112</a:t>
                      </a:r>
                      <a:endParaRPr lang="en-US" sz="2000" dirty="0">
                        <a:latin typeface="+mj-lt"/>
                        <a:cs typeface="Calibri" panose="020F0502020204030204" pitchFamily="34" charset="0"/>
                      </a:endParaRPr>
                    </a:p>
                  </a:txBody>
                  <a:tcPr/>
                </a:tc>
                <a:tc>
                  <a:txBody>
                    <a:bodyPr/>
                    <a:lstStyle/>
                    <a:p>
                      <a:pPr algn="ctr"/>
                      <a:r>
                        <a:rPr lang="en-US" sz="2000" dirty="0"/>
                        <a:t>27</a:t>
                      </a:r>
                      <a:endParaRPr lang="en-US" sz="2000" dirty="0">
                        <a:latin typeface="+mj-lt"/>
                        <a:cs typeface="Calibri" panose="020F0502020204030204" pitchFamily="34" charset="0"/>
                      </a:endParaRPr>
                    </a:p>
                  </a:txBody>
                  <a:tcPr/>
                </a:tc>
                <a:extLst>
                  <a:ext uri="{0D108BD9-81ED-4DB2-BD59-A6C34878D82A}">
                    <a16:rowId xmlns:a16="http://schemas.microsoft.com/office/drawing/2014/main" val="1193007096"/>
                  </a:ext>
                </a:extLst>
              </a:tr>
              <a:tr h="47371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Red Bull Sugar free®</a:t>
                      </a:r>
                      <a:endParaRPr lang="en-US" sz="2000" dirty="0">
                        <a:latin typeface="+mj-lt"/>
                        <a:cs typeface="Calibri" panose="020F0502020204030204" pitchFamily="34" charset="0"/>
                      </a:endParaRPr>
                    </a:p>
                  </a:txBody>
                  <a:tcPr/>
                </a:tc>
                <a:tc>
                  <a:txBody>
                    <a:bodyPr/>
                    <a:lstStyle/>
                    <a:p>
                      <a:pPr algn="ctr"/>
                      <a:r>
                        <a:rPr lang="en-US" sz="2000" dirty="0"/>
                        <a:t>8.4</a:t>
                      </a:r>
                      <a:endParaRPr lang="en-US" sz="2000" dirty="0">
                        <a:latin typeface="+mj-lt"/>
                        <a:cs typeface="Calibri" panose="020F0502020204030204" pitchFamily="34" charset="0"/>
                      </a:endParaRPr>
                    </a:p>
                  </a:txBody>
                  <a:tcPr/>
                </a:tc>
                <a:tc>
                  <a:txBody>
                    <a:bodyPr/>
                    <a:lstStyle/>
                    <a:p>
                      <a:pPr algn="ctr"/>
                      <a:r>
                        <a:rPr lang="en-US" sz="2000" dirty="0"/>
                        <a:t>76</a:t>
                      </a:r>
                      <a:endParaRPr lang="en-US" sz="2000" dirty="0">
                        <a:latin typeface="+mj-lt"/>
                        <a:cs typeface="Calibri" panose="020F0502020204030204" pitchFamily="34" charset="0"/>
                      </a:endParaRPr>
                    </a:p>
                  </a:txBody>
                  <a:tcPr/>
                </a:tc>
                <a:tc>
                  <a:txBody>
                    <a:bodyPr/>
                    <a:lstStyle/>
                    <a:p>
                      <a:pPr algn="ctr"/>
                      <a:r>
                        <a:rPr lang="en-US" sz="2000" dirty="0"/>
                        <a:t>13</a:t>
                      </a:r>
                      <a:endParaRPr lang="en-US" sz="2000" dirty="0">
                        <a:latin typeface="+mj-lt"/>
                        <a:cs typeface="Calibri" panose="020F0502020204030204" pitchFamily="34" charset="0"/>
                      </a:endParaRPr>
                    </a:p>
                  </a:txBody>
                  <a:tcPr/>
                </a:tc>
                <a:tc>
                  <a:txBody>
                    <a:bodyPr/>
                    <a:lstStyle/>
                    <a:p>
                      <a:pPr algn="ctr"/>
                      <a:r>
                        <a:rPr lang="en-US" sz="2000" dirty="0"/>
                        <a:t>0</a:t>
                      </a:r>
                      <a:endParaRPr lang="en-US" sz="2000" dirty="0">
                        <a:latin typeface="+mj-lt"/>
                        <a:cs typeface="Calibri" panose="020F0502020204030204" pitchFamily="34" charset="0"/>
                      </a:endParaRPr>
                    </a:p>
                  </a:txBody>
                  <a:tcPr/>
                </a:tc>
                <a:extLst>
                  <a:ext uri="{0D108BD9-81ED-4DB2-BD59-A6C34878D82A}">
                    <a16:rowId xmlns:a16="http://schemas.microsoft.com/office/drawing/2014/main" val="1387095708"/>
                  </a:ext>
                </a:extLst>
              </a:tr>
              <a:tr h="324021">
                <a:tc>
                  <a:txBody>
                    <a:bodyPr/>
                    <a:lstStyle/>
                    <a:p>
                      <a:r>
                        <a:rPr lang="en-US" sz="2000" dirty="0"/>
                        <a:t>Red Bull The Blue Edition®</a:t>
                      </a:r>
                      <a:endParaRPr lang="en-US" sz="2000" dirty="0">
                        <a:latin typeface="+mj-lt"/>
                        <a:cs typeface="Calibri" panose="020F0502020204030204" pitchFamily="34" charset="0"/>
                      </a:endParaRPr>
                    </a:p>
                  </a:txBody>
                  <a:tcPr/>
                </a:tc>
                <a:tc>
                  <a:txBody>
                    <a:bodyPr/>
                    <a:lstStyle/>
                    <a:p>
                      <a:pPr algn="ctr"/>
                      <a:r>
                        <a:rPr lang="en-US" sz="2000" dirty="0"/>
                        <a:t>8.4</a:t>
                      </a:r>
                      <a:endParaRPr lang="en-US" sz="2000" dirty="0">
                        <a:latin typeface="+mj-lt"/>
                        <a:cs typeface="Calibri" panose="020F0502020204030204" pitchFamily="34" charset="0"/>
                      </a:endParaRPr>
                    </a:p>
                  </a:txBody>
                  <a:tcPr/>
                </a:tc>
                <a:tc>
                  <a:txBody>
                    <a:bodyPr/>
                    <a:lstStyle/>
                    <a:p>
                      <a:pPr algn="ctr"/>
                      <a:r>
                        <a:rPr lang="en-US" sz="2000" dirty="0"/>
                        <a:t>80</a:t>
                      </a:r>
                      <a:endParaRPr lang="en-US" sz="2000" dirty="0">
                        <a:latin typeface="+mj-lt"/>
                        <a:cs typeface="Calibri" panose="020F0502020204030204" pitchFamily="34" charset="0"/>
                      </a:endParaRPr>
                    </a:p>
                  </a:txBody>
                  <a:tcPr/>
                </a:tc>
                <a:tc>
                  <a:txBody>
                    <a:bodyPr/>
                    <a:lstStyle/>
                    <a:p>
                      <a:pPr algn="ctr"/>
                      <a:r>
                        <a:rPr lang="en-US" sz="2000" dirty="0"/>
                        <a:t>110</a:t>
                      </a:r>
                      <a:endParaRPr lang="en-US" sz="2000" dirty="0">
                        <a:latin typeface="+mj-lt"/>
                        <a:cs typeface="Calibri" panose="020F0502020204030204" pitchFamily="34" charset="0"/>
                      </a:endParaRPr>
                    </a:p>
                  </a:txBody>
                  <a:tcPr/>
                </a:tc>
                <a:tc>
                  <a:txBody>
                    <a:bodyPr/>
                    <a:lstStyle/>
                    <a:p>
                      <a:pPr algn="ctr"/>
                      <a:r>
                        <a:rPr lang="en-US" sz="2000" dirty="0"/>
                        <a:t>27</a:t>
                      </a:r>
                      <a:endParaRPr lang="en-US" sz="2000" dirty="0">
                        <a:latin typeface="+mj-lt"/>
                        <a:cs typeface="Calibri" panose="020F0502020204030204" pitchFamily="34" charset="0"/>
                      </a:endParaRPr>
                    </a:p>
                  </a:txBody>
                  <a:tcPr/>
                </a:tc>
                <a:extLst>
                  <a:ext uri="{0D108BD9-81ED-4DB2-BD59-A6C34878D82A}">
                    <a16:rowId xmlns:a16="http://schemas.microsoft.com/office/drawing/2014/main" val="1767449869"/>
                  </a:ext>
                </a:extLst>
              </a:tr>
              <a:tr h="324021">
                <a:tc>
                  <a:txBody>
                    <a:bodyPr/>
                    <a:lstStyle/>
                    <a:p>
                      <a:r>
                        <a:rPr lang="en-US" sz="2000" dirty="0"/>
                        <a:t>Rockstar®</a:t>
                      </a:r>
                      <a:endParaRPr lang="en-US" sz="2000" dirty="0">
                        <a:latin typeface="+mj-lt"/>
                        <a:cs typeface="Calibri" panose="020F0502020204030204" pitchFamily="34" charset="0"/>
                      </a:endParaRPr>
                    </a:p>
                  </a:txBody>
                  <a:tcPr/>
                </a:tc>
                <a:tc>
                  <a:txBody>
                    <a:bodyPr/>
                    <a:lstStyle/>
                    <a:p>
                      <a:pPr algn="ctr"/>
                      <a:r>
                        <a:rPr lang="en-US" sz="2000" dirty="0"/>
                        <a:t>16</a:t>
                      </a:r>
                      <a:endParaRPr lang="en-US" sz="2000" dirty="0">
                        <a:latin typeface="+mj-lt"/>
                        <a:cs typeface="Calibri" panose="020F0502020204030204" pitchFamily="34" charset="0"/>
                      </a:endParaRPr>
                    </a:p>
                  </a:txBody>
                  <a:tcPr/>
                </a:tc>
                <a:tc>
                  <a:txBody>
                    <a:bodyPr/>
                    <a:lstStyle/>
                    <a:p>
                      <a:pPr algn="ctr"/>
                      <a:r>
                        <a:rPr lang="en-US" sz="2000" dirty="0"/>
                        <a:t>164</a:t>
                      </a:r>
                      <a:endParaRPr lang="en-US" sz="2000" dirty="0">
                        <a:latin typeface="+mj-lt"/>
                        <a:cs typeface="Calibri" panose="020F0502020204030204" pitchFamily="34" charset="0"/>
                      </a:endParaRPr>
                    </a:p>
                  </a:txBody>
                  <a:tcPr/>
                </a:tc>
                <a:tc>
                  <a:txBody>
                    <a:bodyPr/>
                    <a:lstStyle/>
                    <a:p>
                      <a:pPr algn="ctr"/>
                      <a:r>
                        <a:rPr lang="en-US" sz="2000" dirty="0"/>
                        <a:t>288</a:t>
                      </a:r>
                      <a:endParaRPr lang="en-US" sz="2000" dirty="0">
                        <a:latin typeface="+mj-lt"/>
                        <a:cs typeface="Calibri" panose="020F0502020204030204" pitchFamily="34" charset="0"/>
                      </a:endParaRPr>
                    </a:p>
                  </a:txBody>
                  <a:tcPr/>
                </a:tc>
                <a:tc>
                  <a:txBody>
                    <a:bodyPr/>
                    <a:lstStyle/>
                    <a:p>
                      <a:pPr algn="ctr"/>
                      <a:r>
                        <a:rPr lang="en-US" sz="2000" dirty="0"/>
                        <a:t>61</a:t>
                      </a:r>
                      <a:endParaRPr lang="en-US" sz="2000" dirty="0">
                        <a:latin typeface="+mj-lt"/>
                        <a:cs typeface="Calibri" panose="020F0502020204030204" pitchFamily="34" charset="0"/>
                      </a:endParaRPr>
                    </a:p>
                  </a:txBody>
                  <a:tcPr/>
                </a:tc>
                <a:extLst>
                  <a:ext uri="{0D108BD9-81ED-4DB2-BD59-A6C34878D82A}">
                    <a16:rowId xmlns:a16="http://schemas.microsoft.com/office/drawing/2014/main" val="1210864441"/>
                  </a:ext>
                </a:extLst>
              </a:tr>
            </a:tbl>
          </a:graphicData>
        </a:graphic>
      </p:graphicFrame>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64</a:t>
            </a:fld>
            <a:endParaRPr lang="en-US"/>
          </a:p>
        </p:txBody>
      </p:sp>
    </p:spTree>
    <p:extLst>
      <p:ext uri="{BB962C8B-B14F-4D97-AF65-F5344CB8AC3E}">
        <p14:creationId xmlns:p14="http://schemas.microsoft.com/office/powerpoint/2010/main" val="2692378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4F87-9F11-4825-95E4-1E51905404A1}"/>
              </a:ext>
            </a:extLst>
          </p:cNvPr>
          <p:cNvSpPr>
            <a:spLocks noGrp="1"/>
          </p:cNvSpPr>
          <p:nvPr>
            <p:ph type="title"/>
          </p:nvPr>
        </p:nvSpPr>
        <p:spPr/>
        <p:txBody>
          <a:bodyPr/>
          <a:lstStyle/>
          <a:p>
            <a:r>
              <a:rPr lang="en-US" dirty="0"/>
              <a:t>Heat Exhaustion</a:t>
            </a:r>
          </a:p>
        </p:txBody>
      </p:sp>
      <p:sp>
        <p:nvSpPr>
          <p:cNvPr id="3" name="Content Placeholder 2">
            <a:extLst>
              <a:ext uri="{FF2B5EF4-FFF2-40B4-BE49-F238E27FC236}">
                <a16:creationId xmlns:a16="http://schemas.microsoft.com/office/drawing/2014/main" id="{36BEB331-CA6E-4ADC-8EBF-572EAD0A7A50}"/>
              </a:ext>
            </a:extLst>
          </p:cNvPr>
          <p:cNvSpPr>
            <a:spLocks noGrp="1"/>
          </p:cNvSpPr>
          <p:nvPr>
            <p:ph sz="quarter" idx="11"/>
          </p:nvPr>
        </p:nvSpPr>
        <p:spPr>
          <a:xfrm>
            <a:off x="342900" y="1276709"/>
            <a:ext cx="4229100" cy="5212080"/>
          </a:xfrm>
        </p:spPr>
        <p:txBody>
          <a:bodyPr/>
          <a:lstStyle/>
          <a:p>
            <a:pPr>
              <a:spcAft>
                <a:spcPts val="600"/>
              </a:spcAft>
              <a:defRPr/>
            </a:pPr>
            <a:r>
              <a:rPr lang="en-US" dirty="0">
                <a:cs typeface="Arial" pitchFamily="34" charset="0"/>
              </a:rPr>
              <a:t>First stage of heat-related illness</a:t>
            </a:r>
          </a:p>
          <a:p>
            <a:pPr>
              <a:spcAft>
                <a:spcPts val="600"/>
              </a:spcAft>
              <a:defRPr/>
            </a:pPr>
            <a:r>
              <a:rPr lang="en-US" b="1" dirty="0">
                <a:cs typeface="Arial" pitchFamily="34" charset="0"/>
              </a:rPr>
              <a:t>Symptoms:</a:t>
            </a:r>
          </a:p>
          <a:p>
            <a:pPr marL="347472" lvl="2" indent="-347472">
              <a:spcBef>
                <a:spcPts val="0"/>
              </a:spcBef>
              <a:spcAft>
                <a:spcPts val="600"/>
              </a:spcAft>
              <a:defRPr/>
            </a:pPr>
            <a:r>
              <a:rPr lang="en-US" sz="2400" dirty="0">
                <a:cs typeface="Arial" pitchFamily="34" charset="0"/>
              </a:rPr>
              <a:t>Profuse sweating</a:t>
            </a:r>
          </a:p>
          <a:p>
            <a:pPr marL="347472" lvl="2" indent="-347472">
              <a:spcBef>
                <a:spcPts val="0"/>
              </a:spcBef>
              <a:spcAft>
                <a:spcPts val="600"/>
              </a:spcAft>
              <a:defRPr/>
            </a:pPr>
            <a:r>
              <a:rPr lang="en-US" sz="2400" dirty="0">
                <a:cs typeface="Arial" pitchFamily="34" charset="0"/>
              </a:rPr>
              <a:t>Headache</a:t>
            </a:r>
          </a:p>
          <a:p>
            <a:pPr marL="347472" lvl="2" indent="-347472">
              <a:spcBef>
                <a:spcPts val="0"/>
              </a:spcBef>
              <a:spcAft>
                <a:spcPts val="600"/>
              </a:spcAft>
              <a:defRPr/>
            </a:pPr>
            <a:r>
              <a:rPr lang="en-US" sz="2400" dirty="0">
                <a:cs typeface="Arial" pitchFamily="34" charset="0"/>
              </a:rPr>
              <a:t>Dizziness</a:t>
            </a:r>
          </a:p>
          <a:p>
            <a:pPr marL="347472" lvl="2" indent="-347472">
              <a:spcBef>
                <a:spcPts val="0"/>
              </a:spcBef>
              <a:spcAft>
                <a:spcPts val="600"/>
              </a:spcAft>
              <a:defRPr/>
            </a:pPr>
            <a:r>
              <a:rPr lang="en-US" sz="2400" dirty="0">
                <a:cs typeface="Arial" pitchFamily="34" charset="0"/>
              </a:rPr>
              <a:t>Nausea</a:t>
            </a:r>
          </a:p>
          <a:p>
            <a:pPr marL="347472" lvl="2" indent="-347472">
              <a:spcBef>
                <a:spcPts val="0"/>
              </a:spcBef>
              <a:spcAft>
                <a:spcPts val="600"/>
              </a:spcAft>
              <a:defRPr/>
            </a:pPr>
            <a:r>
              <a:rPr lang="en-US" sz="2400" dirty="0">
                <a:cs typeface="Arial" pitchFamily="34" charset="0"/>
              </a:rPr>
              <a:t>Muscle weakness</a:t>
            </a:r>
          </a:p>
          <a:p>
            <a:pPr marL="347472" lvl="2" indent="-347472">
              <a:spcBef>
                <a:spcPts val="0"/>
              </a:spcBef>
              <a:spcAft>
                <a:spcPts val="600"/>
              </a:spcAft>
              <a:defRPr/>
            </a:pPr>
            <a:r>
              <a:rPr lang="en-US" sz="2400" dirty="0">
                <a:cs typeface="Arial" pitchFamily="34" charset="0"/>
              </a:rPr>
              <a:t>Visual disturbances</a:t>
            </a:r>
          </a:p>
          <a:p>
            <a:pPr marL="347472" lvl="2" indent="-347472">
              <a:spcBef>
                <a:spcPts val="0"/>
              </a:spcBef>
              <a:spcAft>
                <a:spcPts val="600"/>
              </a:spcAft>
              <a:defRPr/>
            </a:pPr>
            <a:r>
              <a:rPr lang="en-US" sz="2400" dirty="0">
                <a:cs typeface="Arial" pitchFamily="34" charset="0"/>
              </a:rPr>
              <a:t>Flushed skin</a:t>
            </a:r>
          </a:p>
          <a:p>
            <a:pPr marL="347472" lvl="2" indent="-347472">
              <a:spcBef>
                <a:spcPts val="0"/>
              </a:spcBef>
              <a:spcAft>
                <a:spcPts val="600"/>
              </a:spcAft>
              <a:defRPr/>
            </a:pPr>
            <a:r>
              <a:rPr lang="en-US" sz="2400" dirty="0">
                <a:cs typeface="Arial" pitchFamily="34" charset="0"/>
              </a:rPr>
              <a:t>Hyperthermia</a:t>
            </a:r>
          </a:p>
          <a:p>
            <a:pPr marL="347472" lvl="2" indent="-347472">
              <a:spcBef>
                <a:spcPts val="0"/>
              </a:spcBef>
              <a:spcAft>
                <a:spcPts val="600"/>
              </a:spcAft>
              <a:defRPr/>
            </a:pPr>
            <a:r>
              <a:rPr lang="en-US" sz="2400" dirty="0">
                <a:cs typeface="Arial" pitchFamily="34" charset="0"/>
              </a:rPr>
              <a:t>Heat cramps</a:t>
            </a:r>
            <a:endParaRPr lang="en-US" altLang="en-US" sz="2400" dirty="0"/>
          </a:p>
        </p:txBody>
      </p:sp>
      <p:sp>
        <p:nvSpPr>
          <p:cNvPr id="4" name="Content Placeholder 3">
            <a:extLst>
              <a:ext uri="{FF2B5EF4-FFF2-40B4-BE49-F238E27FC236}">
                <a16:creationId xmlns:a16="http://schemas.microsoft.com/office/drawing/2014/main" id="{7F357119-55F2-4E0A-8990-4CA6DD54248B}"/>
              </a:ext>
            </a:extLst>
          </p:cNvPr>
          <p:cNvSpPr>
            <a:spLocks noGrp="1"/>
          </p:cNvSpPr>
          <p:nvPr>
            <p:ph sz="quarter" idx="15"/>
          </p:nvPr>
        </p:nvSpPr>
        <p:spPr>
          <a:xfrm>
            <a:off x="5136978" y="1276708"/>
            <a:ext cx="3664122" cy="5212080"/>
          </a:xfrm>
        </p:spPr>
        <p:txBody>
          <a:bodyPr/>
          <a:lstStyle/>
          <a:p>
            <a:pPr>
              <a:spcBef>
                <a:spcPts val="300"/>
              </a:spcBef>
              <a:spcAft>
                <a:spcPts val="300"/>
              </a:spcAft>
              <a:defRPr/>
            </a:pPr>
            <a:r>
              <a:rPr lang="en-US" b="1" dirty="0">
                <a:cs typeface="Arial" pitchFamily="34" charset="0"/>
              </a:rPr>
              <a:t>Heat stress </a:t>
            </a:r>
            <a:r>
              <a:rPr lang="en-US" dirty="0">
                <a:cs typeface="Arial" pitchFamily="34" charset="0"/>
              </a:rPr>
              <a:t>causes depletion of blood volume due to fluid loss.</a:t>
            </a:r>
            <a:endParaRPr lang="en-US" dirty="0"/>
          </a:p>
          <a:p>
            <a:pPr>
              <a:spcBef>
                <a:spcPts val="300"/>
              </a:spcBef>
              <a:spcAft>
                <a:spcPts val="300"/>
              </a:spcAft>
            </a:pPr>
            <a:r>
              <a:rPr lang="en-US" dirty="0"/>
              <a:t>Recommended treatment:</a:t>
            </a:r>
          </a:p>
          <a:p>
            <a:pPr marL="347472" lvl="1" indent="-347472">
              <a:spcBef>
                <a:spcPts val="300"/>
              </a:spcBef>
              <a:spcAft>
                <a:spcPts val="300"/>
              </a:spcAft>
            </a:pPr>
            <a:r>
              <a:rPr lang="en-US" dirty="0"/>
              <a:t>Move to cool environment.</a:t>
            </a:r>
          </a:p>
          <a:p>
            <a:pPr marL="347472" lvl="1" indent="-347472">
              <a:spcBef>
                <a:spcPts val="300"/>
              </a:spcBef>
              <a:spcAft>
                <a:spcPts val="300"/>
              </a:spcAft>
            </a:pPr>
            <a:r>
              <a:rPr lang="en-US" dirty="0"/>
              <a:t>Remove excess clothing.</a:t>
            </a:r>
          </a:p>
          <a:p>
            <a:pPr marL="347472" lvl="1" indent="-347472">
              <a:spcBef>
                <a:spcPts val="300"/>
              </a:spcBef>
              <a:spcAft>
                <a:spcPts val="300"/>
              </a:spcAft>
            </a:pPr>
            <a:r>
              <a:rPr lang="en-US" dirty="0"/>
              <a:t>Cool the skin with ice packs or cold water.</a:t>
            </a:r>
          </a:p>
          <a:p>
            <a:pPr marL="347472" lvl="1" indent="-347472">
              <a:spcBef>
                <a:spcPts val="300"/>
              </a:spcBef>
              <a:spcAft>
                <a:spcPts val="300"/>
              </a:spcAft>
            </a:pPr>
            <a:r>
              <a:rPr lang="en-US" dirty="0"/>
              <a:t>Replenish lost fluids and electrolytes.</a:t>
            </a:r>
            <a:endParaRPr lang="en-US" dirty="0">
              <a:cs typeface="Arial" pitchFamily="34" charset="0"/>
            </a:endParaRPr>
          </a:p>
        </p:txBody>
      </p:sp>
      <p:sp>
        <p:nvSpPr>
          <p:cNvPr id="7" name="Slide Number Placeholder 4">
            <a:extLst>
              <a:ext uri="{FF2B5EF4-FFF2-40B4-BE49-F238E27FC236}">
                <a16:creationId xmlns:a16="http://schemas.microsoft.com/office/drawing/2014/main" id="{4FD77996-8AF7-4F6E-A38C-62621438CA45}"/>
              </a:ext>
            </a:extLst>
          </p:cNvPr>
          <p:cNvSpPr>
            <a:spLocks noGrp="1"/>
          </p:cNvSpPr>
          <p:nvPr>
            <p:ph type="sldNum" sz="quarter" idx="10"/>
          </p:nvPr>
        </p:nvSpPr>
        <p:spPr/>
        <p:txBody>
          <a:bodyPr/>
          <a:lstStyle/>
          <a:p>
            <a:fld id="{68151E55-6873-49E2-B8D5-2F265E6F1973}" type="slidenum">
              <a:rPr lang="en-US" smtClean="0"/>
              <a:pPr/>
              <a:t>65</a:t>
            </a:fld>
            <a:endParaRPr lang="en-US"/>
          </a:p>
        </p:txBody>
      </p:sp>
    </p:spTree>
    <p:extLst>
      <p:ext uri="{BB962C8B-B14F-4D97-AF65-F5344CB8AC3E}">
        <p14:creationId xmlns:p14="http://schemas.microsoft.com/office/powerpoint/2010/main" val="2019357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4F87-9F11-4825-95E4-1E51905404A1}"/>
              </a:ext>
            </a:extLst>
          </p:cNvPr>
          <p:cNvSpPr>
            <a:spLocks noGrp="1"/>
          </p:cNvSpPr>
          <p:nvPr>
            <p:ph type="title"/>
          </p:nvPr>
        </p:nvSpPr>
        <p:spPr/>
        <p:txBody>
          <a:bodyPr/>
          <a:lstStyle/>
          <a:p>
            <a:r>
              <a:rPr lang="en-US" dirty="0"/>
              <a:t>Heat Cramps</a:t>
            </a:r>
          </a:p>
        </p:txBody>
      </p:sp>
      <p:sp>
        <p:nvSpPr>
          <p:cNvPr id="3" name="Content Placeholder 2">
            <a:extLst>
              <a:ext uri="{FF2B5EF4-FFF2-40B4-BE49-F238E27FC236}">
                <a16:creationId xmlns:a16="http://schemas.microsoft.com/office/drawing/2014/main" id="{36BEB331-CA6E-4ADC-8EBF-572EAD0A7A50}"/>
              </a:ext>
            </a:extLst>
          </p:cNvPr>
          <p:cNvSpPr>
            <a:spLocks noGrp="1"/>
          </p:cNvSpPr>
          <p:nvPr>
            <p:ph sz="quarter" idx="11"/>
          </p:nvPr>
        </p:nvSpPr>
        <p:spPr>
          <a:xfrm>
            <a:off x="342900" y="1276709"/>
            <a:ext cx="4229100" cy="5212080"/>
          </a:xfrm>
        </p:spPr>
        <p:txBody>
          <a:bodyPr/>
          <a:lstStyle/>
          <a:p>
            <a:pPr>
              <a:spcBef>
                <a:spcPts val="1200"/>
              </a:spcBef>
              <a:spcAft>
                <a:spcPts val="600"/>
              </a:spcAft>
            </a:pPr>
            <a:r>
              <a:rPr lang="en-US" altLang="en-US" dirty="0">
                <a:cs typeface="Arial" pitchFamily="34" charset="0"/>
              </a:rPr>
              <a:t>Frequent complication of heat exhaustion:</a:t>
            </a:r>
          </a:p>
          <a:p>
            <a:pPr marL="347472" lvl="1" indent="-347472">
              <a:spcBef>
                <a:spcPts val="1200"/>
              </a:spcBef>
              <a:spcAft>
                <a:spcPts val="600"/>
              </a:spcAft>
            </a:pPr>
            <a:r>
              <a:rPr lang="en-US" altLang="en-US" dirty="0">
                <a:cs typeface="Arial" pitchFamily="34" charset="0"/>
              </a:rPr>
              <a:t>Exercising for several hours in a hot environment.</a:t>
            </a:r>
          </a:p>
          <a:p>
            <a:pPr marL="347472" lvl="1" indent="-347472">
              <a:spcBef>
                <a:spcPts val="1200"/>
              </a:spcBef>
              <a:spcAft>
                <a:spcPts val="600"/>
              </a:spcAft>
            </a:pPr>
            <a:r>
              <a:rPr lang="en-US" altLang="en-US" dirty="0">
                <a:cs typeface="Arial" pitchFamily="34" charset="0"/>
              </a:rPr>
              <a:t>Experienced large sweat losses.</a:t>
            </a:r>
          </a:p>
          <a:p>
            <a:pPr marL="347472" lvl="1" indent="-347472">
              <a:spcBef>
                <a:spcPts val="1200"/>
              </a:spcBef>
              <a:spcAft>
                <a:spcPts val="600"/>
              </a:spcAft>
            </a:pPr>
            <a:r>
              <a:rPr lang="en-US" altLang="en-US" dirty="0">
                <a:cs typeface="Arial" pitchFamily="34" charset="0"/>
              </a:rPr>
              <a:t>Consumed large volume of water without replacing electrolytes.</a:t>
            </a:r>
          </a:p>
        </p:txBody>
      </p:sp>
      <p:sp>
        <p:nvSpPr>
          <p:cNvPr id="4" name="Content Placeholder 3">
            <a:extLst>
              <a:ext uri="{FF2B5EF4-FFF2-40B4-BE49-F238E27FC236}">
                <a16:creationId xmlns:a16="http://schemas.microsoft.com/office/drawing/2014/main" id="{7F357119-55F2-4E0A-8990-4CA6DD54248B}"/>
              </a:ext>
            </a:extLst>
          </p:cNvPr>
          <p:cNvSpPr>
            <a:spLocks noGrp="1"/>
          </p:cNvSpPr>
          <p:nvPr>
            <p:ph sz="quarter" idx="15"/>
          </p:nvPr>
        </p:nvSpPr>
        <p:spPr>
          <a:xfrm>
            <a:off x="5136978" y="1276708"/>
            <a:ext cx="3664122" cy="5212080"/>
          </a:xfrm>
        </p:spPr>
        <p:txBody>
          <a:bodyPr/>
          <a:lstStyle/>
          <a:p>
            <a:pPr>
              <a:spcBef>
                <a:spcPts val="1200"/>
              </a:spcBef>
              <a:spcAft>
                <a:spcPts val="600"/>
              </a:spcAft>
            </a:pPr>
            <a:r>
              <a:rPr lang="en-US" altLang="en-US" b="1" dirty="0">
                <a:cs typeface="Arial" pitchFamily="34" charset="0"/>
              </a:rPr>
              <a:t>Symptoms:</a:t>
            </a:r>
          </a:p>
          <a:p>
            <a:pPr marL="347472" lvl="1" indent="-347472">
              <a:spcBef>
                <a:spcPts val="1200"/>
              </a:spcBef>
              <a:spcAft>
                <a:spcPts val="600"/>
              </a:spcAft>
            </a:pPr>
            <a:r>
              <a:rPr lang="en-US" altLang="en-US" dirty="0">
                <a:cs typeface="Arial" pitchFamily="34" charset="0"/>
              </a:rPr>
              <a:t>Painful skeletal muscle cramps.</a:t>
            </a:r>
          </a:p>
          <a:p>
            <a:pPr marL="347472" lvl="1" indent="-347472">
              <a:spcBef>
                <a:spcPts val="1200"/>
              </a:spcBef>
              <a:spcAft>
                <a:spcPts val="600"/>
              </a:spcAft>
            </a:pPr>
            <a:r>
              <a:rPr lang="en-US" altLang="en-US" dirty="0">
                <a:cs typeface="Arial" pitchFamily="34" charset="0"/>
              </a:rPr>
              <a:t>Involuntary muscle spasms</a:t>
            </a:r>
          </a:p>
          <a:p>
            <a:pPr>
              <a:spcBef>
                <a:spcPts val="1200"/>
              </a:spcBef>
              <a:spcAft>
                <a:spcPts val="600"/>
              </a:spcAft>
            </a:pPr>
            <a:r>
              <a:rPr lang="en-US" altLang="en-US" b="1" dirty="0">
                <a:cs typeface="Arial" pitchFamily="34" charset="0"/>
              </a:rPr>
              <a:t>Recommended treatment:</a:t>
            </a:r>
          </a:p>
          <a:p>
            <a:pPr marL="347472" lvl="1" indent="-347472">
              <a:spcBef>
                <a:spcPts val="1200"/>
              </a:spcBef>
              <a:spcAft>
                <a:spcPts val="600"/>
              </a:spcAft>
            </a:pPr>
            <a:r>
              <a:rPr lang="en-US" altLang="en-US" dirty="0">
                <a:cs typeface="Arial" pitchFamily="34" charset="0"/>
              </a:rPr>
              <a:t>Replenish lost fluids and electrolytes immediately.</a:t>
            </a:r>
          </a:p>
        </p:txBody>
      </p:sp>
      <p:sp>
        <p:nvSpPr>
          <p:cNvPr id="7" name="Slide Number Placeholder 4">
            <a:extLst>
              <a:ext uri="{FF2B5EF4-FFF2-40B4-BE49-F238E27FC236}">
                <a16:creationId xmlns:a16="http://schemas.microsoft.com/office/drawing/2014/main" id="{4FD77996-8AF7-4F6E-A38C-62621438CA45}"/>
              </a:ext>
            </a:extLst>
          </p:cNvPr>
          <p:cNvSpPr>
            <a:spLocks noGrp="1"/>
          </p:cNvSpPr>
          <p:nvPr>
            <p:ph type="sldNum" sz="quarter" idx="10"/>
          </p:nvPr>
        </p:nvSpPr>
        <p:spPr/>
        <p:txBody>
          <a:bodyPr/>
          <a:lstStyle/>
          <a:p>
            <a:fld id="{68151E55-6873-49E2-B8D5-2F265E6F1973}" type="slidenum">
              <a:rPr lang="en-US" smtClean="0"/>
              <a:pPr/>
              <a:t>66</a:t>
            </a:fld>
            <a:endParaRPr lang="en-US"/>
          </a:p>
        </p:txBody>
      </p:sp>
    </p:spTree>
    <p:extLst>
      <p:ext uri="{BB962C8B-B14F-4D97-AF65-F5344CB8AC3E}">
        <p14:creationId xmlns:p14="http://schemas.microsoft.com/office/powerpoint/2010/main" val="1018464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4F87-9F11-4825-95E4-1E51905404A1}"/>
              </a:ext>
            </a:extLst>
          </p:cNvPr>
          <p:cNvSpPr>
            <a:spLocks noGrp="1"/>
          </p:cNvSpPr>
          <p:nvPr>
            <p:ph type="title"/>
          </p:nvPr>
        </p:nvSpPr>
        <p:spPr/>
        <p:txBody>
          <a:bodyPr/>
          <a:lstStyle/>
          <a:p>
            <a:r>
              <a:rPr lang="en-US" dirty="0"/>
              <a:t>Heatstroke</a:t>
            </a:r>
          </a:p>
        </p:txBody>
      </p:sp>
      <p:sp>
        <p:nvSpPr>
          <p:cNvPr id="3" name="Content Placeholder 2">
            <a:extLst>
              <a:ext uri="{FF2B5EF4-FFF2-40B4-BE49-F238E27FC236}">
                <a16:creationId xmlns:a16="http://schemas.microsoft.com/office/drawing/2014/main" id="{36BEB331-CA6E-4ADC-8EBF-572EAD0A7A50}"/>
              </a:ext>
            </a:extLst>
          </p:cNvPr>
          <p:cNvSpPr>
            <a:spLocks noGrp="1"/>
          </p:cNvSpPr>
          <p:nvPr>
            <p:ph sz="quarter" idx="11"/>
          </p:nvPr>
        </p:nvSpPr>
        <p:spPr>
          <a:xfrm>
            <a:off x="342900" y="1276709"/>
            <a:ext cx="4229100" cy="5212080"/>
          </a:xfrm>
        </p:spPr>
        <p:txBody>
          <a:bodyPr/>
          <a:lstStyle/>
          <a:p>
            <a:pPr>
              <a:spcBef>
                <a:spcPts val="600"/>
              </a:spcBef>
              <a:spcAft>
                <a:spcPts val="600"/>
              </a:spcAft>
            </a:pPr>
            <a:r>
              <a:rPr lang="en-US" altLang="en-US" dirty="0">
                <a:cs typeface="Arial" pitchFamily="34" charset="0"/>
              </a:rPr>
              <a:t>High blood flow to working muscles:</a:t>
            </a:r>
          </a:p>
          <a:p>
            <a:pPr marL="347472" lvl="1" indent="-347472">
              <a:spcBef>
                <a:spcPts val="600"/>
              </a:spcBef>
              <a:spcAft>
                <a:spcPts val="600"/>
              </a:spcAft>
            </a:pPr>
            <a:r>
              <a:rPr lang="en-US" altLang="en-US" dirty="0">
                <a:cs typeface="Arial" pitchFamily="34" charset="0"/>
              </a:rPr>
              <a:t>Overloads body’s cooling system.</a:t>
            </a:r>
          </a:p>
          <a:p>
            <a:pPr marL="347472" lvl="1" indent="-347472">
              <a:spcBef>
                <a:spcPts val="600"/>
              </a:spcBef>
              <a:spcAft>
                <a:spcPts val="600"/>
              </a:spcAft>
            </a:pPr>
            <a:r>
              <a:rPr lang="en-US" altLang="en-US" dirty="0">
                <a:cs typeface="Arial" pitchFamily="34" charset="0"/>
              </a:rPr>
              <a:t>Sweating ceases because blood circulation reduced.</a:t>
            </a:r>
          </a:p>
          <a:p>
            <a:pPr marL="347472" lvl="1" indent="-347472">
              <a:spcBef>
                <a:spcPts val="600"/>
              </a:spcBef>
              <a:spcAft>
                <a:spcPts val="600"/>
              </a:spcAft>
            </a:pPr>
            <a:r>
              <a:rPr lang="en-US" altLang="en-US" dirty="0">
                <a:cs typeface="Arial" pitchFamily="34" charset="0"/>
              </a:rPr>
              <a:t>Internal body temperature reaches 104°F.</a:t>
            </a:r>
          </a:p>
          <a:p>
            <a:pPr marL="347472" lvl="1" indent="-347472">
              <a:spcBef>
                <a:spcPts val="600"/>
              </a:spcBef>
              <a:spcAft>
                <a:spcPts val="600"/>
              </a:spcAft>
            </a:pPr>
            <a:r>
              <a:rPr lang="en-US" altLang="en-US" dirty="0">
                <a:cs typeface="Arial" pitchFamily="34" charset="0"/>
              </a:rPr>
              <a:t>Fatality rate high: Death results in 10% of cases.</a:t>
            </a:r>
          </a:p>
          <a:p>
            <a:pPr marL="0" lvl="1" indent="0">
              <a:spcBef>
                <a:spcPts val="600"/>
              </a:spcBef>
              <a:spcAft>
                <a:spcPts val="600"/>
              </a:spcAft>
              <a:buNone/>
            </a:pPr>
            <a:r>
              <a:rPr lang="en-US" b="1" dirty="0">
                <a:solidFill>
                  <a:srgbClr val="C00000"/>
                </a:solidFill>
              </a:rPr>
              <a:t>Seek Professional Medical Attention</a:t>
            </a:r>
          </a:p>
        </p:txBody>
      </p:sp>
      <p:sp>
        <p:nvSpPr>
          <p:cNvPr id="4" name="Content Placeholder 3">
            <a:extLst>
              <a:ext uri="{FF2B5EF4-FFF2-40B4-BE49-F238E27FC236}">
                <a16:creationId xmlns:a16="http://schemas.microsoft.com/office/drawing/2014/main" id="{7F357119-55F2-4E0A-8990-4CA6DD54248B}"/>
              </a:ext>
            </a:extLst>
          </p:cNvPr>
          <p:cNvSpPr>
            <a:spLocks noGrp="1"/>
          </p:cNvSpPr>
          <p:nvPr>
            <p:ph sz="quarter" idx="15"/>
          </p:nvPr>
        </p:nvSpPr>
        <p:spPr>
          <a:xfrm>
            <a:off x="5136978" y="1276708"/>
            <a:ext cx="3664122" cy="5212080"/>
          </a:xfrm>
        </p:spPr>
        <p:txBody>
          <a:bodyPr/>
          <a:lstStyle/>
          <a:p>
            <a:pPr>
              <a:spcAft>
                <a:spcPts val="0"/>
              </a:spcAft>
            </a:pPr>
            <a:r>
              <a:rPr lang="en-US" b="1" dirty="0"/>
              <a:t>Symptoms:</a:t>
            </a:r>
          </a:p>
          <a:p>
            <a:pPr marL="347472" lvl="1" indent="-347472">
              <a:spcBef>
                <a:spcPts val="0"/>
              </a:spcBef>
              <a:spcAft>
                <a:spcPts val="0"/>
              </a:spcAft>
            </a:pPr>
            <a:r>
              <a:rPr lang="en-US" dirty="0"/>
              <a:t>Hyperthermia</a:t>
            </a:r>
          </a:p>
          <a:p>
            <a:pPr marL="347472" lvl="1" indent="-347472">
              <a:spcBef>
                <a:spcPts val="0"/>
              </a:spcBef>
              <a:spcAft>
                <a:spcPts val="0"/>
              </a:spcAft>
            </a:pPr>
            <a:r>
              <a:rPr lang="en-US" dirty="0"/>
              <a:t>Hot, dry skin</a:t>
            </a:r>
          </a:p>
          <a:p>
            <a:pPr marL="347472" lvl="1" indent="-347472">
              <a:spcBef>
                <a:spcPts val="0"/>
              </a:spcBef>
              <a:spcAft>
                <a:spcPts val="0"/>
              </a:spcAft>
            </a:pPr>
            <a:r>
              <a:rPr lang="en-US" dirty="0"/>
              <a:t>Nausea</a:t>
            </a:r>
          </a:p>
          <a:p>
            <a:pPr marL="347472" lvl="1" indent="-347472">
              <a:spcBef>
                <a:spcPts val="0"/>
              </a:spcBef>
              <a:spcAft>
                <a:spcPts val="0"/>
              </a:spcAft>
            </a:pPr>
            <a:r>
              <a:rPr lang="en-US" dirty="0"/>
              <a:t>Confusion</a:t>
            </a:r>
          </a:p>
          <a:p>
            <a:pPr marL="347472" lvl="1" indent="-347472">
              <a:spcBef>
                <a:spcPts val="0"/>
              </a:spcBef>
              <a:spcAft>
                <a:spcPts val="0"/>
              </a:spcAft>
            </a:pPr>
            <a:r>
              <a:rPr lang="en-US" dirty="0"/>
              <a:t>Irritability</a:t>
            </a:r>
          </a:p>
          <a:p>
            <a:pPr marL="347472" lvl="1" indent="-347472">
              <a:spcBef>
                <a:spcPts val="0"/>
              </a:spcBef>
              <a:spcAft>
                <a:spcPts val="0"/>
              </a:spcAft>
            </a:pPr>
            <a:r>
              <a:rPr lang="en-US" dirty="0"/>
              <a:t>Poor coordination</a:t>
            </a:r>
          </a:p>
          <a:p>
            <a:pPr marL="347472" lvl="1" indent="-347472">
              <a:spcBef>
                <a:spcPts val="0"/>
              </a:spcBef>
              <a:spcAft>
                <a:spcPts val="0"/>
              </a:spcAft>
            </a:pPr>
            <a:r>
              <a:rPr lang="en-US" dirty="0"/>
              <a:t>Fainting</a:t>
            </a:r>
          </a:p>
          <a:p>
            <a:pPr marL="347472" lvl="1" indent="-347472">
              <a:spcBef>
                <a:spcPts val="0"/>
              </a:spcBef>
              <a:spcAft>
                <a:spcPts val="0"/>
              </a:spcAft>
            </a:pPr>
            <a:r>
              <a:rPr lang="en-US" dirty="0"/>
              <a:t>Seizures</a:t>
            </a:r>
          </a:p>
          <a:p>
            <a:pPr marL="347472" lvl="1" indent="-347472">
              <a:spcBef>
                <a:spcPts val="0"/>
              </a:spcBef>
              <a:spcAft>
                <a:spcPts val="0"/>
              </a:spcAft>
            </a:pPr>
            <a:r>
              <a:rPr lang="en-US" dirty="0"/>
              <a:t>Coma</a:t>
            </a:r>
          </a:p>
          <a:p>
            <a:pPr>
              <a:spcAft>
                <a:spcPts val="0"/>
              </a:spcAft>
            </a:pPr>
            <a:r>
              <a:rPr lang="en-US" b="1" dirty="0"/>
              <a:t>Recommended treatment:</a:t>
            </a:r>
          </a:p>
          <a:p>
            <a:pPr marL="347472" lvl="1" indent="-347472">
              <a:spcBef>
                <a:spcPts val="0"/>
              </a:spcBef>
              <a:spcAft>
                <a:spcPts val="0"/>
              </a:spcAft>
            </a:pPr>
            <a:r>
              <a:rPr lang="en-US" dirty="0"/>
              <a:t>Cool the skin with ice packs or cold water.</a:t>
            </a:r>
          </a:p>
        </p:txBody>
      </p:sp>
      <p:sp>
        <p:nvSpPr>
          <p:cNvPr id="7" name="Slide Number Placeholder 4">
            <a:extLst>
              <a:ext uri="{FF2B5EF4-FFF2-40B4-BE49-F238E27FC236}">
                <a16:creationId xmlns:a16="http://schemas.microsoft.com/office/drawing/2014/main" id="{4FD77996-8AF7-4F6E-A38C-62621438CA45}"/>
              </a:ext>
            </a:extLst>
          </p:cNvPr>
          <p:cNvSpPr>
            <a:spLocks noGrp="1"/>
          </p:cNvSpPr>
          <p:nvPr>
            <p:ph type="sldNum" sz="quarter" idx="10"/>
          </p:nvPr>
        </p:nvSpPr>
        <p:spPr/>
        <p:txBody>
          <a:bodyPr/>
          <a:lstStyle/>
          <a:p>
            <a:fld id="{68151E55-6873-49E2-B8D5-2F265E6F1973}" type="slidenum">
              <a:rPr lang="en-US" smtClean="0"/>
              <a:pPr/>
              <a:t>67</a:t>
            </a:fld>
            <a:endParaRPr lang="en-US"/>
          </a:p>
        </p:txBody>
      </p:sp>
    </p:spTree>
    <p:extLst>
      <p:ext uri="{BB962C8B-B14F-4D97-AF65-F5344CB8AC3E}">
        <p14:creationId xmlns:p14="http://schemas.microsoft.com/office/powerpoint/2010/main" val="4350485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Water Intoxication</a:t>
            </a:r>
            <a:endParaRPr lang="en-US" sz="1200" dirty="0">
              <a:solidFill>
                <a:schemeClr val="tx1"/>
              </a:solidFill>
            </a:endParaRPr>
          </a:p>
        </p:txBody>
      </p:sp>
      <p:sp>
        <p:nvSpPr>
          <p:cNvPr id="7" name="Content Placeholder 2">
            <a:extLst>
              <a:ext uri="{FF2B5EF4-FFF2-40B4-BE49-F238E27FC236}">
                <a16:creationId xmlns:a16="http://schemas.microsoft.com/office/drawing/2014/main" id="{8EBE0065-06D3-43AD-BE06-F7AFE653D5F0}"/>
              </a:ext>
            </a:extLst>
          </p:cNvPr>
          <p:cNvSpPr>
            <a:spLocks noGrp="1"/>
          </p:cNvSpPr>
          <p:nvPr>
            <p:ph sz="quarter" idx="11"/>
          </p:nvPr>
        </p:nvSpPr>
        <p:spPr>
          <a:xfrm>
            <a:off x="342900" y="1276710"/>
            <a:ext cx="8458200" cy="1015228"/>
          </a:xfrm>
        </p:spPr>
        <p:txBody>
          <a:bodyPr/>
          <a:lstStyle/>
          <a:p>
            <a:pPr marL="342900" indent="-342900">
              <a:spcBef>
                <a:spcPts val="600"/>
              </a:spcBef>
              <a:spcAft>
                <a:spcPts val="600"/>
              </a:spcAft>
              <a:buFont typeface="Arial" panose="020B0604020202020204" pitchFamily="34" charset="0"/>
              <a:buChar char="•"/>
            </a:pPr>
            <a:r>
              <a:rPr lang="en-US" altLang="en-US" dirty="0"/>
              <a:t>Possible to drink too much water.</a:t>
            </a:r>
          </a:p>
          <a:p>
            <a:pPr marL="342900" lvl="1">
              <a:spcBef>
                <a:spcPts val="600"/>
              </a:spcBef>
              <a:spcAft>
                <a:spcPts val="600"/>
              </a:spcAft>
            </a:pPr>
            <a:r>
              <a:rPr lang="en-US" altLang="en-US" dirty="0">
                <a:cs typeface="Arial" pitchFamily="34" charset="0"/>
              </a:rPr>
              <a:t>Results in low blood sodium (</a:t>
            </a:r>
            <a:r>
              <a:rPr lang="en-US" altLang="en-US" b="1" dirty="0"/>
              <a:t>hyponatremia</a:t>
            </a:r>
            <a:r>
              <a:rPr lang="en-US" altLang="en-US" dirty="0"/>
              <a:t>).</a:t>
            </a:r>
            <a:endParaRPr lang="en-US" dirty="0"/>
          </a:p>
        </p:txBody>
      </p:sp>
      <p:sp>
        <p:nvSpPr>
          <p:cNvPr id="8" name="Content Placeholder 3">
            <a:extLst>
              <a:ext uri="{FF2B5EF4-FFF2-40B4-BE49-F238E27FC236}">
                <a16:creationId xmlns:a16="http://schemas.microsoft.com/office/drawing/2014/main" id="{6717D809-F3E0-4F02-9C7B-76B18E7640F4}"/>
              </a:ext>
            </a:extLst>
          </p:cNvPr>
          <p:cNvSpPr>
            <a:spLocks noGrp="1"/>
          </p:cNvSpPr>
          <p:nvPr>
            <p:ph sz="quarter" idx="15"/>
          </p:nvPr>
        </p:nvSpPr>
        <p:spPr>
          <a:xfrm>
            <a:off x="342900" y="2585237"/>
            <a:ext cx="3362201" cy="3665809"/>
          </a:xfrm>
        </p:spPr>
        <p:txBody>
          <a:bodyPr/>
          <a:lstStyle/>
          <a:p>
            <a:pPr lvl="1" indent="-347472">
              <a:spcBef>
                <a:spcPts val="600"/>
              </a:spcBef>
              <a:spcAft>
                <a:spcPts val="600"/>
              </a:spcAft>
              <a:buFont typeface="Arial"/>
              <a:buChar char="•"/>
            </a:pPr>
            <a:r>
              <a:rPr lang="en-US" altLang="en-US" dirty="0">
                <a:cs typeface="Arial" pitchFamily="34" charset="0"/>
              </a:rPr>
              <a:t>B</a:t>
            </a:r>
            <a:r>
              <a:rPr lang="en-US" altLang="en-US" dirty="0"/>
              <a:t>loating</a:t>
            </a:r>
          </a:p>
          <a:p>
            <a:pPr lvl="1" indent="-347472">
              <a:spcBef>
                <a:spcPts val="600"/>
              </a:spcBef>
              <a:spcAft>
                <a:spcPts val="600"/>
              </a:spcAft>
              <a:buFont typeface="Arial"/>
              <a:buChar char="•"/>
            </a:pPr>
            <a:r>
              <a:rPr lang="en-US" altLang="en-US" dirty="0"/>
              <a:t>Puffiness</a:t>
            </a:r>
          </a:p>
          <a:p>
            <a:pPr lvl="1" indent="-347472">
              <a:spcBef>
                <a:spcPts val="600"/>
              </a:spcBef>
              <a:spcAft>
                <a:spcPts val="600"/>
              </a:spcAft>
              <a:buFont typeface="Arial"/>
              <a:buChar char="•"/>
            </a:pPr>
            <a:r>
              <a:rPr lang="en-US" altLang="en-US" dirty="0"/>
              <a:t>Weight gain</a:t>
            </a:r>
          </a:p>
          <a:p>
            <a:pPr lvl="1" indent="-347472">
              <a:spcBef>
                <a:spcPts val="600"/>
              </a:spcBef>
              <a:spcAft>
                <a:spcPts val="600"/>
              </a:spcAft>
              <a:buFont typeface="Arial"/>
              <a:buChar char="•"/>
            </a:pPr>
            <a:r>
              <a:rPr lang="en-US" altLang="en-US" dirty="0"/>
              <a:t>Nausea</a:t>
            </a:r>
          </a:p>
          <a:p>
            <a:pPr lvl="1" indent="-347472">
              <a:spcBef>
                <a:spcPts val="600"/>
              </a:spcBef>
              <a:spcAft>
                <a:spcPts val="600"/>
              </a:spcAft>
              <a:buFont typeface="Arial"/>
              <a:buChar char="•"/>
            </a:pPr>
            <a:r>
              <a:rPr lang="en-US" altLang="en-US" dirty="0"/>
              <a:t>Vomiting </a:t>
            </a:r>
          </a:p>
          <a:p>
            <a:pPr lvl="1" indent="-347472">
              <a:spcBef>
                <a:spcPts val="600"/>
              </a:spcBef>
              <a:spcAft>
                <a:spcPts val="600"/>
              </a:spcAft>
              <a:buFont typeface="Arial"/>
              <a:buChar char="•"/>
            </a:pPr>
            <a:r>
              <a:rPr lang="en-US" altLang="en-US" dirty="0"/>
              <a:t>Headache</a:t>
            </a:r>
          </a:p>
        </p:txBody>
      </p:sp>
      <p:sp>
        <p:nvSpPr>
          <p:cNvPr id="9" name="Content Placeholder 4">
            <a:extLst>
              <a:ext uri="{FF2B5EF4-FFF2-40B4-BE49-F238E27FC236}">
                <a16:creationId xmlns:a16="http://schemas.microsoft.com/office/drawing/2014/main" id="{C9C95FE8-F943-46A5-9C1B-562AE1D2EFDA}"/>
              </a:ext>
            </a:extLst>
          </p:cNvPr>
          <p:cNvSpPr>
            <a:spLocks noGrp="1"/>
          </p:cNvSpPr>
          <p:nvPr>
            <p:ph sz="quarter" idx="17"/>
          </p:nvPr>
        </p:nvSpPr>
        <p:spPr>
          <a:xfrm>
            <a:off x="3954483" y="2585237"/>
            <a:ext cx="4846617" cy="3665809"/>
          </a:xfrm>
        </p:spPr>
        <p:txBody>
          <a:bodyPr/>
          <a:lstStyle/>
          <a:p>
            <a:pPr lvl="1" indent="-347472">
              <a:spcBef>
                <a:spcPts val="600"/>
              </a:spcBef>
              <a:spcAft>
                <a:spcPts val="600"/>
              </a:spcAft>
              <a:buFont typeface="Arial"/>
              <a:buChar char="•"/>
            </a:pPr>
            <a:r>
              <a:rPr lang="en-US" altLang="en-US" dirty="0"/>
              <a:t>Confusion</a:t>
            </a:r>
            <a:endParaRPr lang="en-US" dirty="0"/>
          </a:p>
          <a:p>
            <a:pPr lvl="1" indent="-347472">
              <a:spcBef>
                <a:spcPts val="600"/>
              </a:spcBef>
              <a:spcAft>
                <a:spcPts val="600"/>
              </a:spcAft>
              <a:buFont typeface="Arial"/>
              <a:buChar char="•"/>
            </a:pPr>
            <a:r>
              <a:rPr lang="en-US" altLang="en-US" dirty="0"/>
              <a:t>Delirium</a:t>
            </a:r>
          </a:p>
          <a:p>
            <a:pPr lvl="1" indent="-347472">
              <a:spcBef>
                <a:spcPts val="600"/>
              </a:spcBef>
              <a:spcAft>
                <a:spcPts val="600"/>
              </a:spcAft>
              <a:buFont typeface="Arial"/>
              <a:buChar char="•"/>
            </a:pPr>
            <a:r>
              <a:rPr lang="en-US" altLang="en-US" dirty="0"/>
              <a:t>Seizures</a:t>
            </a:r>
          </a:p>
          <a:p>
            <a:pPr lvl="1" indent="-347472">
              <a:spcBef>
                <a:spcPts val="600"/>
              </a:spcBef>
              <a:spcAft>
                <a:spcPts val="600"/>
              </a:spcAft>
              <a:buFont typeface="Arial"/>
              <a:buChar char="•"/>
            </a:pPr>
            <a:r>
              <a:rPr lang="en-US" altLang="en-US" dirty="0"/>
              <a:t>Respiratory distress</a:t>
            </a:r>
          </a:p>
          <a:p>
            <a:pPr lvl="1" indent="-347472">
              <a:spcBef>
                <a:spcPts val="600"/>
              </a:spcBef>
              <a:spcAft>
                <a:spcPts val="600"/>
              </a:spcAft>
              <a:buFont typeface="Arial"/>
              <a:buChar char="•"/>
            </a:pPr>
            <a:r>
              <a:rPr lang="en-US" altLang="en-US" dirty="0"/>
              <a:t>Loss of consciousness</a:t>
            </a:r>
          </a:p>
          <a:p>
            <a:pPr lvl="1" indent="-347472">
              <a:spcBef>
                <a:spcPts val="600"/>
              </a:spcBef>
              <a:spcAft>
                <a:spcPts val="600"/>
              </a:spcAft>
              <a:buFont typeface="Arial"/>
              <a:buChar char="•"/>
            </a:pPr>
            <a:r>
              <a:rPr lang="en-US" altLang="en-US" dirty="0"/>
              <a:t>Possibly death if left untreated</a:t>
            </a:r>
            <a:endParaRPr lang="en-US" dirty="0"/>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68</a:t>
            </a:fld>
            <a:endParaRPr lang="en-US"/>
          </a:p>
        </p:txBody>
      </p:sp>
    </p:spTree>
    <p:extLst>
      <p:ext uri="{BB962C8B-B14F-4D97-AF65-F5344CB8AC3E}">
        <p14:creationId xmlns:p14="http://schemas.microsoft.com/office/powerpoint/2010/main" val="3129541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Section 10.5: Recommendations for Endurance, Strength, and Power Athletes—Concepts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marL="457200" indent="-457200">
              <a:spcBef>
                <a:spcPts val="1000"/>
              </a:spcBef>
              <a:spcAft>
                <a:spcPts val="1200"/>
              </a:spcAft>
              <a:buFont typeface="+mj-lt"/>
              <a:buAutoNum type="arabicPeriod"/>
            </a:pPr>
            <a:r>
              <a:rPr lang="en-US" altLang="en-US" dirty="0"/>
              <a:t>Which nutrient(s) should be emphasized in a pre-event meal for an endurance athlete? Provide an example of a suitable pre-event meal for a long-distance cyclist.</a:t>
            </a:r>
          </a:p>
          <a:p>
            <a:pPr marL="457200" indent="-457200">
              <a:spcBef>
                <a:spcPts val="1000"/>
              </a:spcBef>
              <a:spcAft>
                <a:spcPts val="1200"/>
              </a:spcAft>
              <a:buFont typeface="+mj-lt"/>
              <a:buAutoNum type="arabicPeriod"/>
            </a:pPr>
            <a:r>
              <a:rPr lang="en-US" altLang="en-US" dirty="0"/>
              <a:t>What is carbohydrate loading? List three sports for which carbohydrate loading could enhance performance.</a:t>
            </a:r>
          </a:p>
          <a:p>
            <a:pPr marL="457200" indent="-457200">
              <a:spcBef>
                <a:spcPts val="1000"/>
              </a:spcBef>
              <a:spcAft>
                <a:spcPts val="1200"/>
              </a:spcAft>
              <a:buFont typeface="+mj-lt"/>
              <a:buAutoNum type="arabicPeriod"/>
            </a:pPr>
            <a:r>
              <a:rPr lang="en-US" altLang="en-US" dirty="0"/>
              <a:t>Why is a combination of carbohydrates and proteins recommended for recovery after resistance training? Suggest a suitable recovery meal.</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69</a:t>
            </a:fld>
            <a:endParaRPr lang="en-US"/>
          </a:p>
        </p:txBody>
      </p:sp>
    </p:spTree>
    <p:extLst>
      <p:ext uri="{BB962C8B-B14F-4D97-AF65-F5344CB8AC3E}">
        <p14:creationId xmlns:p14="http://schemas.microsoft.com/office/powerpoint/2010/main" val="1591880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Types of Activities</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59716"/>
          </a:xfrm>
        </p:spPr>
        <p:txBody>
          <a:bodyPr/>
          <a:lstStyle/>
          <a:p>
            <a:pPr>
              <a:spcBef>
                <a:spcPts val="200"/>
              </a:spcBef>
              <a:spcAft>
                <a:spcPts val="0"/>
              </a:spcAft>
            </a:pPr>
            <a:r>
              <a:rPr lang="en-US" altLang="en-US" b="1" dirty="0">
                <a:cs typeface="Arial" pitchFamily="34" charset="0"/>
              </a:rPr>
              <a:t>Moderate-intensity:</a:t>
            </a:r>
          </a:p>
          <a:p>
            <a:pPr marL="347472" lvl="1" indent="-347472">
              <a:spcBef>
                <a:spcPts val="200"/>
              </a:spcBef>
              <a:spcAft>
                <a:spcPts val="0"/>
              </a:spcAft>
            </a:pPr>
            <a:r>
              <a:rPr lang="en-US" altLang="en-US" dirty="0">
                <a:cs typeface="Arial" pitchFamily="34" charset="0"/>
              </a:rPr>
              <a:t>Aerobic activity that increases heart rate and breathing.</a:t>
            </a:r>
          </a:p>
          <a:p>
            <a:pPr marL="347472" lvl="1" indent="-347472">
              <a:spcBef>
                <a:spcPts val="200"/>
              </a:spcBef>
              <a:spcAft>
                <a:spcPts val="0"/>
              </a:spcAft>
            </a:pPr>
            <a:r>
              <a:rPr lang="en-US" altLang="en-US" dirty="0">
                <a:cs typeface="Arial" pitchFamily="34" charset="0"/>
              </a:rPr>
              <a:t>Brisk walking, dancing, swimming, bicycling (level terrain).</a:t>
            </a:r>
          </a:p>
          <a:p>
            <a:pPr>
              <a:spcBef>
                <a:spcPts val="200"/>
              </a:spcBef>
              <a:spcAft>
                <a:spcPts val="0"/>
              </a:spcAft>
            </a:pPr>
            <a:r>
              <a:rPr lang="en-US" altLang="en-US" b="1" dirty="0">
                <a:cs typeface="Arial" pitchFamily="34" charset="0"/>
              </a:rPr>
              <a:t>Vigorous-intensity:</a:t>
            </a:r>
          </a:p>
          <a:p>
            <a:pPr marL="347472" lvl="1" indent="-347472">
              <a:spcBef>
                <a:spcPts val="200"/>
              </a:spcBef>
              <a:spcAft>
                <a:spcPts val="0"/>
              </a:spcAft>
            </a:pPr>
            <a:r>
              <a:rPr lang="en-US" altLang="en-US" dirty="0">
                <a:cs typeface="Arial" pitchFamily="34" charset="0"/>
              </a:rPr>
              <a:t>Aerobic activity that greatly increases heart rate and breathing.</a:t>
            </a:r>
          </a:p>
          <a:p>
            <a:pPr marL="347472" lvl="1" indent="-347472">
              <a:spcBef>
                <a:spcPts val="200"/>
              </a:spcBef>
              <a:spcAft>
                <a:spcPts val="0"/>
              </a:spcAft>
            </a:pPr>
            <a:r>
              <a:rPr lang="en-US" altLang="en-US" dirty="0">
                <a:cs typeface="Arial" pitchFamily="34" charset="0"/>
              </a:rPr>
              <a:t>Jogging, tennis, swimming (continuous laps), bicycling uphill.</a:t>
            </a:r>
            <a:endParaRPr lang="en-US" dirty="0"/>
          </a:p>
          <a:p>
            <a:pPr>
              <a:spcBef>
                <a:spcPts val="200"/>
              </a:spcBef>
              <a:spcAft>
                <a:spcPts val="0"/>
              </a:spcAft>
            </a:pPr>
            <a:r>
              <a:rPr lang="en-US" altLang="en-US" b="1" dirty="0">
                <a:cs typeface="Arial" pitchFamily="34" charset="0"/>
              </a:rPr>
              <a:t>Muscle-strengthening:</a:t>
            </a:r>
          </a:p>
          <a:p>
            <a:pPr marL="347472" lvl="1" indent="-347472">
              <a:spcBef>
                <a:spcPts val="200"/>
              </a:spcBef>
              <a:spcAft>
                <a:spcPts val="0"/>
              </a:spcAft>
            </a:pPr>
            <a:r>
              <a:rPr lang="en-US" altLang="en-US" dirty="0">
                <a:cs typeface="Arial" pitchFamily="34" charset="0"/>
              </a:rPr>
              <a:t>Activity that increases skeletal muscle strength, power, endurance, and mass.</a:t>
            </a:r>
          </a:p>
          <a:p>
            <a:pPr marL="347472" lvl="1" indent="-347472">
              <a:spcBef>
                <a:spcPts val="200"/>
              </a:spcBef>
              <a:spcAft>
                <a:spcPts val="0"/>
              </a:spcAft>
            </a:pPr>
            <a:r>
              <a:rPr lang="en-US" altLang="en-US" dirty="0">
                <a:cs typeface="Arial" pitchFamily="34" charset="0"/>
              </a:rPr>
              <a:t>Strength training, resistance training, muscle strength, and endurance exercises.</a:t>
            </a:r>
            <a:endParaRPr lang="en-US" dirty="0"/>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a:t>
            </a:fld>
            <a:endParaRPr lang="en-US"/>
          </a:p>
        </p:txBody>
      </p:sp>
    </p:spTree>
    <p:extLst>
      <p:ext uri="{BB962C8B-B14F-4D97-AF65-F5344CB8AC3E}">
        <p14:creationId xmlns:p14="http://schemas.microsoft.com/office/powerpoint/2010/main" val="29699639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2196-D4B8-4A49-B2C9-4B356C154526}"/>
              </a:ext>
            </a:extLst>
          </p:cNvPr>
          <p:cNvSpPr>
            <a:spLocks noGrp="1"/>
          </p:cNvSpPr>
          <p:nvPr>
            <p:ph type="title"/>
          </p:nvPr>
        </p:nvSpPr>
        <p:spPr/>
        <p:txBody>
          <a:bodyPr/>
          <a:lstStyle/>
          <a:p>
            <a:r>
              <a:rPr lang="en-US" dirty="0"/>
              <a:t>Carbohydrate Loading</a:t>
            </a:r>
          </a:p>
        </p:txBody>
      </p:sp>
      <p:sp>
        <p:nvSpPr>
          <p:cNvPr id="3" name="Content Placeholder 2">
            <a:extLst>
              <a:ext uri="{FF2B5EF4-FFF2-40B4-BE49-F238E27FC236}">
                <a16:creationId xmlns:a16="http://schemas.microsoft.com/office/drawing/2014/main" id="{3DF9AAEE-5CF6-4190-A62A-A2706EDFC73B}"/>
              </a:ext>
            </a:extLst>
          </p:cNvPr>
          <p:cNvSpPr>
            <a:spLocks noGrp="1"/>
          </p:cNvSpPr>
          <p:nvPr>
            <p:ph sz="quarter" idx="11"/>
          </p:nvPr>
        </p:nvSpPr>
        <p:spPr>
          <a:xfrm>
            <a:off x="342899" y="1276710"/>
            <a:ext cx="4229101" cy="4974336"/>
          </a:xfrm>
        </p:spPr>
        <p:txBody>
          <a:bodyPr/>
          <a:lstStyle/>
          <a:p>
            <a:pPr>
              <a:spcBef>
                <a:spcPts val="300"/>
              </a:spcBef>
              <a:spcAft>
                <a:spcPts val="600"/>
              </a:spcAft>
              <a:defRPr/>
            </a:pPr>
            <a:r>
              <a:rPr lang="en-US" dirty="0"/>
              <a:t>Maximizes glycogen storage before the event.</a:t>
            </a:r>
            <a:endParaRPr lang="en-US" dirty="0">
              <a:cs typeface="Arial" pitchFamily="34" charset="0"/>
            </a:endParaRPr>
          </a:p>
          <a:p>
            <a:pPr marL="347472" indent="-347472">
              <a:spcBef>
                <a:spcPts val="300"/>
              </a:spcBef>
              <a:spcAft>
                <a:spcPts val="600"/>
              </a:spcAft>
              <a:buFont typeface="Arial" panose="020B0604020202020204" pitchFamily="34" charset="0"/>
              <a:buChar char="•"/>
              <a:defRPr/>
            </a:pPr>
            <a:r>
              <a:rPr lang="en-US" dirty="0">
                <a:cs typeface="Arial" pitchFamily="34" charset="0"/>
              </a:rPr>
              <a:t>Events lasting longer than 90 minutes.</a:t>
            </a:r>
          </a:p>
          <a:p>
            <a:pPr marL="347472" indent="-347472">
              <a:spcBef>
                <a:spcPts val="300"/>
              </a:spcBef>
              <a:spcAft>
                <a:spcPts val="600"/>
              </a:spcAft>
              <a:buFont typeface="Arial" panose="020B0604020202020204" pitchFamily="34" charset="0"/>
              <a:buChar char="•"/>
              <a:defRPr/>
            </a:pPr>
            <a:r>
              <a:rPr lang="en-US" dirty="0">
                <a:cs typeface="Arial" pitchFamily="34" charset="0"/>
              </a:rPr>
              <a:t>Tapering of exercise while increasing carbohydrate intake.</a:t>
            </a:r>
          </a:p>
          <a:p>
            <a:pPr marL="347472" indent="-347472">
              <a:spcBef>
                <a:spcPts val="300"/>
              </a:spcBef>
              <a:spcAft>
                <a:spcPts val="600"/>
              </a:spcAft>
              <a:buFont typeface="Arial" panose="020B0604020202020204" pitchFamily="34" charset="0"/>
              <a:buChar char="•"/>
              <a:defRPr/>
            </a:pPr>
            <a:r>
              <a:rPr lang="en-US" dirty="0"/>
              <a:t>Increases muscle glycogen stores 50% to 90%.</a:t>
            </a:r>
          </a:p>
          <a:p>
            <a:pPr marL="347472" indent="-347472">
              <a:lnSpc>
                <a:spcPct val="90000"/>
              </a:lnSpc>
              <a:spcBef>
                <a:spcPts val="300"/>
              </a:spcBef>
              <a:spcAft>
                <a:spcPts val="600"/>
              </a:spcAft>
              <a:buFont typeface="Arial" panose="020B0604020202020204" pitchFamily="34" charset="0"/>
              <a:buChar char="•"/>
              <a:defRPr/>
            </a:pPr>
            <a:r>
              <a:rPr lang="en-US" dirty="0"/>
              <a:t>Additional water weight, possible disadvantage.</a:t>
            </a:r>
          </a:p>
          <a:p>
            <a:pPr marL="347472" indent="-347472">
              <a:lnSpc>
                <a:spcPct val="90000"/>
              </a:lnSpc>
              <a:spcBef>
                <a:spcPts val="300"/>
              </a:spcBef>
              <a:spcAft>
                <a:spcPts val="600"/>
              </a:spcAft>
              <a:buFont typeface="Arial" panose="020B0604020202020204" pitchFamily="34" charset="0"/>
              <a:buChar char="•"/>
              <a:defRPr/>
            </a:pPr>
            <a:r>
              <a:rPr lang="en-US" dirty="0"/>
              <a:t>Try it during training first</a:t>
            </a:r>
            <a:r>
              <a:rPr lang="en-US" dirty="0">
                <a:cs typeface="Arial" pitchFamily="34" charset="0"/>
              </a:rPr>
              <a:t>.</a:t>
            </a:r>
            <a:endParaRPr lang="en-US" altLang="en-US" dirty="0"/>
          </a:p>
        </p:txBody>
      </p:sp>
      <p:pic>
        <p:nvPicPr>
          <p:cNvPr id="7" name="Picture 3" descr="Runners of a long-distance race.">
            <a:extLst>
              <a:ext uri="{FF2B5EF4-FFF2-40B4-BE49-F238E27FC236}">
                <a16:creationId xmlns:a16="http://schemas.microsoft.com/office/drawing/2014/main" id="{AC41F89E-6B01-44A5-A381-23A1494CE6F8}"/>
              </a:ext>
            </a:extLst>
          </p:cNvPr>
          <p:cNvPicPr>
            <a:picLocks noChangeAspect="1"/>
          </p:cNvPicPr>
          <p:nvPr/>
        </p:nvPicPr>
        <p:blipFill>
          <a:blip r:embed="rId3"/>
          <a:stretch>
            <a:fillRect/>
          </a:stretch>
        </p:blipFill>
        <p:spPr>
          <a:xfrm>
            <a:off x="4566231" y="1812268"/>
            <a:ext cx="4353916" cy="3931920"/>
          </a:xfrm>
          <a:prstGeom prst="rect">
            <a:avLst/>
          </a:prstGeom>
        </p:spPr>
      </p:pic>
      <p:sp>
        <p:nvSpPr>
          <p:cNvPr id="4" name="Text Placeholder 4">
            <a:extLst>
              <a:ext uri="{FF2B5EF4-FFF2-40B4-BE49-F238E27FC236}">
                <a16:creationId xmlns:a16="http://schemas.microsoft.com/office/drawing/2014/main" id="{C76CA6F1-F493-415B-9ABE-84FCBBA673A9}"/>
              </a:ext>
            </a:extLst>
          </p:cNvPr>
          <p:cNvSpPr>
            <a:spLocks noGrp="1"/>
          </p:cNvSpPr>
          <p:nvPr>
            <p:ph type="body" sz="quarter" idx="39"/>
          </p:nvPr>
        </p:nvSpPr>
        <p:spPr>
          <a:xfrm>
            <a:off x="6011669" y="5789920"/>
            <a:ext cx="1463040" cy="182880"/>
          </a:xfrm>
        </p:spPr>
        <p:txBody>
          <a:bodyPr/>
          <a:lstStyle/>
          <a:p>
            <a:pPr algn="ctr"/>
            <a:r>
              <a:rPr lang="en-US" dirty="0">
                <a:solidFill>
                  <a:schemeClr val="tx1"/>
                </a:solidFill>
              </a:rPr>
              <a:t>Fuse/Corbis/Getty Images</a:t>
            </a:r>
          </a:p>
        </p:txBody>
      </p:sp>
      <p:sp>
        <p:nvSpPr>
          <p:cNvPr id="6" name="Slide Number Placeholder 5">
            <a:extLst>
              <a:ext uri="{FF2B5EF4-FFF2-40B4-BE49-F238E27FC236}">
                <a16:creationId xmlns:a16="http://schemas.microsoft.com/office/drawing/2014/main" id="{BB838C7E-B911-446F-9047-3D0000AB3B4A}"/>
              </a:ext>
            </a:extLst>
          </p:cNvPr>
          <p:cNvSpPr>
            <a:spLocks noGrp="1"/>
          </p:cNvSpPr>
          <p:nvPr>
            <p:ph type="sldNum" sz="quarter" idx="10"/>
          </p:nvPr>
        </p:nvSpPr>
        <p:spPr/>
        <p:txBody>
          <a:bodyPr/>
          <a:lstStyle/>
          <a:p>
            <a:fld id="{68151E55-6873-49E2-B8D5-2F265E6F1973}" type="slidenum">
              <a:rPr lang="en-US" smtClean="0"/>
              <a:pPr/>
              <a:t>70</a:t>
            </a:fld>
            <a:endParaRPr lang="en-US"/>
          </a:p>
        </p:txBody>
      </p:sp>
    </p:spTree>
    <p:extLst>
      <p:ext uri="{BB962C8B-B14F-4D97-AF65-F5344CB8AC3E}">
        <p14:creationId xmlns:p14="http://schemas.microsoft.com/office/powerpoint/2010/main" val="2877777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Carbohydrate Loading: Beneficial?</a:t>
            </a:r>
            <a:endParaRPr lang="en-US" sz="1200" dirty="0">
              <a:solidFill>
                <a:schemeClr val="tx1"/>
              </a:solidFill>
            </a:endParaRPr>
          </a:p>
        </p:txBody>
      </p:sp>
      <p:graphicFrame>
        <p:nvGraphicFramePr>
          <p:cNvPr id="5" name="Table 2">
            <a:extLst>
              <a:ext uri="{FF2B5EF4-FFF2-40B4-BE49-F238E27FC236}">
                <a16:creationId xmlns:a16="http://schemas.microsoft.com/office/drawing/2014/main" id="{71EC66AB-5376-47CD-9F50-B1467F693259}"/>
              </a:ext>
            </a:extLst>
          </p:cNvPr>
          <p:cNvGraphicFramePr>
            <a:graphicFrameLocks/>
          </p:cNvGraphicFramePr>
          <p:nvPr>
            <p:extLst>
              <p:ext uri="{D42A27DB-BD31-4B8C-83A1-F6EECF244321}">
                <p14:modId xmlns:p14="http://schemas.microsoft.com/office/powerpoint/2010/main" val="3487261736"/>
              </p:ext>
            </p:extLst>
          </p:nvPr>
        </p:nvGraphicFramePr>
        <p:xfrm>
          <a:off x="2237402" y="1471844"/>
          <a:ext cx="4669196" cy="4690110"/>
        </p:xfrm>
        <a:graphic>
          <a:graphicData uri="http://schemas.openxmlformats.org/drawingml/2006/table">
            <a:tbl>
              <a:tblPr firstRow="1" bandRow="1">
                <a:tableStyleId>{5C22544A-7EE6-4342-B048-85BDC9FD1C3A}</a:tableStyleId>
              </a:tblPr>
              <a:tblGrid>
                <a:gridCol w="4669196">
                  <a:extLst>
                    <a:ext uri="{9D8B030D-6E8A-4147-A177-3AD203B41FA5}">
                      <a16:colId xmlns:a16="http://schemas.microsoft.com/office/drawing/2014/main" val="4245117718"/>
                    </a:ext>
                  </a:extLst>
                </a:gridCol>
              </a:tblGrid>
              <a:tr h="552450">
                <a:tc>
                  <a:txBody>
                    <a:bodyPr/>
                    <a:lstStyle/>
                    <a:p>
                      <a:pPr algn="ctr"/>
                      <a:r>
                        <a:rPr lang="en-US" sz="2400" u="none" strike="noStrike" baseline="0" dirty="0"/>
                        <a:t>Carbohydrate Loading May Be Beneficial for These Activities </a:t>
                      </a:r>
                      <a:endParaRPr lang="en-US" sz="2400" b="0" dirty="0">
                        <a:solidFill>
                          <a:schemeClr val="bg1"/>
                        </a:solidFill>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54465305"/>
                  </a:ext>
                </a:extLst>
              </a:tr>
              <a:tr h="552450">
                <a:tc>
                  <a:txBody>
                    <a:bodyPr/>
                    <a:lstStyle/>
                    <a:p>
                      <a:pPr algn="ctr"/>
                      <a:r>
                        <a:rPr lang="en-US" sz="2400" dirty="0"/>
                        <a:t>Marathons</a:t>
                      </a:r>
                      <a:endParaRPr lang="en-US" sz="2400" dirty="0">
                        <a:solidFill>
                          <a:schemeClr val="tx1"/>
                        </a:solidFill>
                        <a:latin typeface="+mj-lt"/>
                        <a:cs typeface="Calibri" panose="020F0502020204030204" pitchFamily="34" charset="0"/>
                      </a:endParaRPr>
                    </a:p>
                  </a:txBody>
                  <a:tcPr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2751999229"/>
                  </a:ext>
                </a:extLst>
              </a:tr>
              <a:tr h="552450">
                <a:tc>
                  <a:txBody>
                    <a:bodyPr/>
                    <a:lstStyle/>
                    <a:p>
                      <a:pPr algn="ctr"/>
                      <a:r>
                        <a:rPr lang="en-US" sz="2400" dirty="0"/>
                        <a:t>Long-distance</a:t>
                      </a:r>
                      <a:r>
                        <a:rPr lang="en-US" sz="2400" baseline="0" dirty="0"/>
                        <a:t> swimming</a:t>
                      </a:r>
                      <a:endParaRPr lang="en-US" sz="2400" dirty="0">
                        <a:solidFill>
                          <a:schemeClr val="tx1"/>
                        </a:solidFill>
                        <a:latin typeface="+mj-lt"/>
                        <a:cs typeface="Calibri" panose="020F0502020204030204" pitchFamily="34" charset="0"/>
                      </a:endParaRPr>
                    </a:p>
                  </a:txBody>
                  <a:tcPr anchor="ctr"/>
                </a:tc>
                <a:extLst>
                  <a:ext uri="{0D108BD9-81ED-4DB2-BD59-A6C34878D82A}">
                    <a16:rowId xmlns:a16="http://schemas.microsoft.com/office/drawing/2014/main" val="3896305487"/>
                  </a:ext>
                </a:extLst>
              </a:tr>
              <a:tr h="552450">
                <a:tc>
                  <a:txBody>
                    <a:bodyPr/>
                    <a:lstStyle/>
                    <a:p>
                      <a:pPr algn="ctr"/>
                      <a:r>
                        <a:rPr lang="en-US" sz="2400" dirty="0"/>
                        <a:t>Cross-country</a:t>
                      </a:r>
                      <a:r>
                        <a:rPr lang="en-US" sz="2400" baseline="0" dirty="0"/>
                        <a:t> skiing</a:t>
                      </a:r>
                      <a:endParaRPr lang="en-US" sz="2400" dirty="0">
                        <a:solidFill>
                          <a:schemeClr val="tx1"/>
                        </a:solidFill>
                        <a:latin typeface="+mj-lt"/>
                        <a:cs typeface="Calibri" panose="020F0502020204030204" pitchFamily="34" charset="0"/>
                      </a:endParaRPr>
                    </a:p>
                  </a:txBody>
                  <a:tcPr anchor="ctr"/>
                </a:tc>
                <a:extLst>
                  <a:ext uri="{0D108BD9-81ED-4DB2-BD59-A6C34878D82A}">
                    <a16:rowId xmlns:a16="http://schemas.microsoft.com/office/drawing/2014/main" val="1217873254"/>
                  </a:ext>
                </a:extLst>
              </a:tr>
              <a:tr h="552450">
                <a:tc>
                  <a:txBody>
                    <a:bodyPr/>
                    <a:lstStyle/>
                    <a:p>
                      <a:pPr algn="ctr"/>
                      <a:r>
                        <a:rPr lang="en-US" sz="2400" dirty="0"/>
                        <a:t>30-kilometer</a:t>
                      </a:r>
                      <a:r>
                        <a:rPr lang="en-US" sz="2400" baseline="0" dirty="0"/>
                        <a:t> runs</a:t>
                      </a:r>
                      <a:endParaRPr lang="en-US" sz="2400" dirty="0">
                        <a:solidFill>
                          <a:schemeClr val="tx1"/>
                        </a:solidFill>
                        <a:latin typeface="+mj-lt"/>
                        <a:cs typeface="Calibri" panose="020F0502020204030204" pitchFamily="34" charset="0"/>
                      </a:endParaRPr>
                    </a:p>
                  </a:txBody>
                  <a:tcPr anchor="ctr"/>
                </a:tc>
                <a:extLst>
                  <a:ext uri="{0D108BD9-81ED-4DB2-BD59-A6C34878D82A}">
                    <a16:rowId xmlns:a16="http://schemas.microsoft.com/office/drawing/2014/main" val="2101670163"/>
                  </a:ext>
                </a:extLst>
              </a:tr>
              <a:tr h="552450">
                <a:tc>
                  <a:txBody>
                    <a:bodyPr/>
                    <a:lstStyle/>
                    <a:p>
                      <a:pPr algn="ctr"/>
                      <a:r>
                        <a:rPr lang="en-US" sz="2400" dirty="0"/>
                        <a:t>Triathlons</a:t>
                      </a:r>
                      <a:endParaRPr lang="en-US" sz="2400" dirty="0">
                        <a:solidFill>
                          <a:schemeClr val="tx1"/>
                        </a:solidFill>
                        <a:latin typeface="+mj-lt"/>
                        <a:cs typeface="Calibri" panose="020F0502020204030204" pitchFamily="34" charset="0"/>
                      </a:endParaRPr>
                    </a:p>
                  </a:txBody>
                  <a:tcPr anchor="ctr"/>
                </a:tc>
                <a:extLst>
                  <a:ext uri="{0D108BD9-81ED-4DB2-BD59-A6C34878D82A}">
                    <a16:rowId xmlns:a16="http://schemas.microsoft.com/office/drawing/2014/main" val="10005"/>
                  </a:ext>
                </a:extLst>
              </a:tr>
              <a:tr h="552450">
                <a:tc>
                  <a:txBody>
                    <a:bodyPr/>
                    <a:lstStyle/>
                    <a:p>
                      <a:pPr algn="ctr"/>
                      <a:r>
                        <a:rPr lang="en-US" sz="2400" dirty="0"/>
                        <a:t>Tournament play basketball</a:t>
                      </a:r>
                      <a:endParaRPr lang="en-US" sz="2400" dirty="0">
                        <a:solidFill>
                          <a:schemeClr val="tx1"/>
                        </a:solidFill>
                        <a:latin typeface="+mj-lt"/>
                        <a:cs typeface="Calibri" panose="020F0502020204030204" pitchFamily="34" charset="0"/>
                      </a:endParaRPr>
                    </a:p>
                  </a:txBody>
                  <a:tcPr anchor="ctr"/>
                </a:tc>
                <a:extLst>
                  <a:ext uri="{0D108BD9-81ED-4DB2-BD59-A6C34878D82A}">
                    <a16:rowId xmlns:a16="http://schemas.microsoft.com/office/drawing/2014/main" val="10006"/>
                  </a:ext>
                </a:extLst>
              </a:tr>
              <a:tr h="552450">
                <a:tc>
                  <a:txBody>
                    <a:bodyPr/>
                    <a:lstStyle/>
                    <a:p>
                      <a:pPr algn="ctr"/>
                      <a:r>
                        <a:rPr lang="en-US" sz="2400" dirty="0"/>
                        <a:t>Cycling time trials</a:t>
                      </a:r>
                      <a:endParaRPr lang="en-US" sz="2400" dirty="0">
                        <a:solidFill>
                          <a:schemeClr val="tx1"/>
                        </a:solidFill>
                        <a:latin typeface="+mj-lt"/>
                        <a:cs typeface="Calibri" panose="020F0502020204030204" pitchFamily="34" charset="0"/>
                      </a:endParaRPr>
                    </a:p>
                  </a:txBody>
                  <a:tcPr anchor="ctr"/>
                </a:tc>
                <a:extLst>
                  <a:ext uri="{0D108BD9-81ED-4DB2-BD59-A6C34878D82A}">
                    <a16:rowId xmlns:a16="http://schemas.microsoft.com/office/drawing/2014/main" val="10007"/>
                  </a:ext>
                </a:extLst>
              </a:tr>
            </a:tbl>
          </a:graphicData>
        </a:graphic>
      </p:graphicFrame>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71</a:t>
            </a:fld>
            <a:endParaRPr lang="en-US"/>
          </a:p>
        </p:txBody>
      </p:sp>
    </p:spTree>
    <p:extLst>
      <p:ext uri="{BB962C8B-B14F-4D97-AF65-F5344CB8AC3E}">
        <p14:creationId xmlns:p14="http://schemas.microsoft.com/office/powerpoint/2010/main" val="2149253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Table 10-6: Sample Carbohydrate-Loading Regimen</a:t>
            </a:r>
            <a:endParaRPr lang="en-US" sz="1200" dirty="0">
              <a:solidFill>
                <a:schemeClr val="tx1"/>
              </a:solidFill>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72</a:t>
            </a:fld>
            <a:endParaRPr lang="en-US"/>
          </a:p>
        </p:txBody>
      </p:sp>
      <p:graphicFrame>
        <p:nvGraphicFramePr>
          <p:cNvPr id="8" name="Table 2">
            <a:extLst>
              <a:ext uri="{FF2B5EF4-FFF2-40B4-BE49-F238E27FC236}">
                <a16:creationId xmlns:a16="http://schemas.microsoft.com/office/drawing/2014/main" id="{4271653C-9B74-4498-9C04-DE1D60499894}"/>
              </a:ext>
            </a:extLst>
          </p:cNvPr>
          <p:cNvGraphicFramePr>
            <a:graphicFrameLocks/>
          </p:cNvGraphicFramePr>
          <p:nvPr>
            <p:extLst>
              <p:ext uri="{D42A27DB-BD31-4B8C-83A1-F6EECF244321}">
                <p14:modId xmlns:p14="http://schemas.microsoft.com/office/powerpoint/2010/main" val="3826332549"/>
              </p:ext>
            </p:extLst>
          </p:nvPr>
        </p:nvGraphicFramePr>
        <p:xfrm>
          <a:off x="342900" y="2494280"/>
          <a:ext cx="8458200" cy="1869440"/>
        </p:xfrm>
        <a:graphic>
          <a:graphicData uri="http://schemas.openxmlformats.org/drawingml/2006/table">
            <a:tbl>
              <a:tblPr firstRow="1" bandRow="1">
                <a:tableStyleId>{5C22544A-7EE6-4342-B048-85BDC9FD1C3A}</a:tableStyleId>
              </a:tblPr>
              <a:tblGrid>
                <a:gridCol w="3569343">
                  <a:extLst>
                    <a:ext uri="{9D8B030D-6E8A-4147-A177-3AD203B41FA5}">
                      <a16:colId xmlns:a16="http://schemas.microsoft.com/office/drawing/2014/main" val="4150682883"/>
                    </a:ext>
                  </a:extLst>
                </a:gridCol>
                <a:gridCol w="821803">
                  <a:extLst>
                    <a:ext uri="{9D8B030D-6E8A-4147-A177-3AD203B41FA5}">
                      <a16:colId xmlns:a16="http://schemas.microsoft.com/office/drawing/2014/main" val="3001027132"/>
                    </a:ext>
                  </a:extLst>
                </a:gridCol>
                <a:gridCol w="879676">
                  <a:extLst>
                    <a:ext uri="{9D8B030D-6E8A-4147-A177-3AD203B41FA5}">
                      <a16:colId xmlns:a16="http://schemas.microsoft.com/office/drawing/2014/main" val="3518245103"/>
                    </a:ext>
                  </a:extLst>
                </a:gridCol>
                <a:gridCol w="902825">
                  <a:extLst>
                    <a:ext uri="{9D8B030D-6E8A-4147-A177-3AD203B41FA5}">
                      <a16:colId xmlns:a16="http://schemas.microsoft.com/office/drawing/2014/main" val="1918209115"/>
                    </a:ext>
                  </a:extLst>
                </a:gridCol>
                <a:gridCol w="844952">
                  <a:extLst>
                    <a:ext uri="{9D8B030D-6E8A-4147-A177-3AD203B41FA5}">
                      <a16:colId xmlns:a16="http://schemas.microsoft.com/office/drawing/2014/main" val="1819272707"/>
                    </a:ext>
                  </a:extLst>
                </a:gridCol>
                <a:gridCol w="691713">
                  <a:extLst>
                    <a:ext uri="{9D8B030D-6E8A-4147-A177-3AD203B41FA5}">
                      <a16:colId xmlns:a16="http://schemas.microsoft.com/office/drawing/2014/main" val="3131405275"/>
                    </a:ext>
                  </a:extLst>
                </a:gridCol>
                <a:gridCol w="747888">
                  <a:extLst>
                    <a:ext uri="{9D8B030D-6E8A-4147-A177-3AD203B41FA5}">
                      <a16:colId xmlns:a16="http://schemas.microsoft.com/office/drawing/2014/main" val="1488934292"/>
                    </a:ext>
                  </a:extLst>
                </a:gridCol>
              </a:tblGrid>
              <a:tr h="584200">
                <a:tc>
                  <a:txBody>
                    <a:bodyPr/>
                    <a:lstStyle/>
                    <a:p>
                      <a:r>
                        <a:rPr lang="en-US" sz="2000" dirty="0"/>
                        <a:t>Days</a:t>
                      </a:r>
                      <a:r>
                        <a:rPr lang="en-US" sz="2000" baseline="0" dirty="0"/>
                        <a:t> Before Competition</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6</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5</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4</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3</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2</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tc>
                  <a:txBody>
                    <a:bodyPr/>
                    <a:lstStyle/>
                    <a:p>
                      <a:pPr algn="ctr"/>
                      <a:r>
                        <a:rPr lang="en-US" sz="2000" dirty="0"/>
                        <a:t>1</a:t>
                      </a:r>
                      <a:endParaRPr lang="en-US" sz="2000" dirty="0">
                        <a:solidFill>
                          <a:schemeClr val="bg1"/>
                        </a:solidFill>
                        <a:latin typeface="+mj-lt"/>
                        <a:cs typeface="Calibri" panose="020F0502020204030204" pitchFamily="34" charset="0"/>
                      </a:endParaRPr>
                    </a:p>
                  </a:txBody>
                  <a:tcPr anchor="ct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256593437"/>
                  </a:ext>
                </a:extLst>
              </a:tr>
              <a:tr h="584200">
                <a:tc>
                  <a:txBody>
                    <a:bodyPr/>
                    <a:lstStyle/>
                    <a:p>
                      <a:r>
                        <a:rPr lang="en-US" sz="2000" dirty="0"/>
                        <a:t>Physical activity time (minutes)</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60</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40</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40</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20</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20</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pPr algn="ctr"/>
                      <a:r>
                        <a:rPr lang="en-US" sz="2000" dirty="0"/>
                        <a:t>Rest</a:t>
                      </a:r>
                      <a:endParaRPr lang="en-US" sz="20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700698724"/>
                  </a:ext>
                </a:extLst>
              </a:tr>
              <a:tr h="584200">
                <a:tc>
                  <a:txBody>
                    <a:bodyPr/>
                    <a:lstStyle/>
                    <a:p>
                      <a:r>
                        <a:rPr lang="en-US" sz="2000" dirty="0"/>
                        <a:t>Carbohydrate intake (grams)</a:t>
                      </a:r>
                      <a:endParaRPr lang="en-US" sz="2000" dirty="0">
                        <a:latin typeface="+mj-lt"/>
                        <a:cs typeface="Calibri" panose="020F0502020204030204" pitchFamily="34" charset="0"/>
                      </a:endParaRPr>
                    </a:p>
                  </a:txBody>
                  <a:tcPr/>
                </a:tc>
                <a:tc>
                  <a:txBody>
                    <a:bodyPr/>
                    <a:lstStyle/>
                    <a:p>
                      <a:pPr algn="ctr"/>
                      <a:r>
                        <a:rPr lang="en-US" sz="2000" dirty="0"/>
                        <a:t>450</a:t>
                      </a:r>
                      <a:endParaRPr lang="en-US" sz="2000" dirty="0">
                        <a:latin typeface="+mj-lt"/>
                        <a:cs typeface="Calibri" panose="020F0502020204030204" pitchFamily="34" charset="0"/>
                      </a:endParaRPr>
                    </a:p>
                  </a:txBody>
                  <a:tcPr/>
                </a:tc>
                <a:tc>
                  <a:txBody>
                    <a:bodyPr/>
                    <a:lstStyle/>
                    <a:p>
                      <a:pPr algn="ctr"/>
                      <a:r>
                        <a:rPr lang="en-US" sz="2000" dirty="0"/>
                        <a:t>450</a:t>
                      </a:r>
                      <a:endParaRPr lang="en-US" sz="2000" dirty="0">
                        <a:latin typeface="+mj-lt"/>
                        <a:cs typeface="Calibri" panose="020F0502020204030204" pitchFamily="34" charset="0"/>
                      </a:endParaRPr>
                    </a:p>
                  </a:txBody>
                  <a:tcPr/>
                </a:tc>
                <a:tc>
                  <a:txBody>
                    <a:bodyPr/>
                    <a:lstStyle/>
                    <a:p>
                      <a:pPr algn="ctr"/>
                      <a:r>
                        <a:rPr lang="en-US" sz="2000" dirty="0"/>
                        <a:t>450</a:t>
                      </a:r>
                      <a:endParaRPr lang="en-US" sz="2000" dirty="0">
                        <a:latin typeface="+mj-lt"/>
                        <a:cs typeface="Calibri" panose="020F0502020204030204" pitchFamily="34" charset="0"/>
                      </a:endParaRPr>
                    </a:p>
                  </a:txBody>
                  <a:tcPr/>
                </a:tc>
                <a:tc>
                  <a:txBody>
                    <a:bodyPr/>
                    <a:lstStyle/>
                    <a:p>
                      <a:pPr algn="ctr"/>
                      <a:r>
                        <a:rPr lang="en-US" sz="2000" dirty="0"/>
                        <a:t>600</a:t>
                      </a:r>
                      <a:endParaRPr lang="en-US" sz="2000" dirty="0">
                        <a:latin typeface="+mj-lt"/>
                        <a:cs typeface="Calibri" panose="020F0502020204030204" pitchFamily="34" charset="0"/>
                      </a:endParaRPr>
                    </a:p>
                  </a:txBody>
                  <a:tcPr/>
                </a:tc>
                <a:tc>
                  <a:txBody>
                    <a:bodyPr/>
                    <a:lstStyle/>
                    <a:p>
                      <a:pPr algn="ctr"/>
                      <a:r>
                        <a:rPr lang="en-US" sz="2000" dirty="0"/>
                        <a:t>600</a:t>
                      </a:r>
                      <a:endParaRPr lang="en-US" sz="2000" dirty="0">
                        <a:latin typeface="+mj-lt"/>
                        <a:cs typeface="Calibri" panose="020F0502020204030204" pitchFamily="34" charset="0"/>
                      </a:endParaRPr>
                    </a:p>
                  </a:txBody>
                  <a:tcPr/>
                </a:tc>
                <a:tc>
                  <a:txBody>
                    <a:bodyPr/>
                    <a:lstStyle/>
                    <a:p>
                      <a:pPr algn="ctr"/>
                      <a:r>
                        <a:rPr lang="en-US" sz="2000" dirty="0"/>
                        <a:t>600</a:t>
                      </a:r>
                      <a:endParaRPr lang="en-US" sz="2000" dirty="0">
                        <a:latin typeface="+mj-lt"/>
                        <a:cs typeface="Calibri" panose="020F0502020204030204" pitchFamily="34" charset="0"/>
                      </a:endParaRPr>
                    </a:p>
                  </a:txBody>
                  <a:tcPr/>
                </a:tc>
                <a:extLst>
                  <a:ext uri="{0D108BD9-81ED-4DB2-BD59-A6C34878D82A}">
                    <a16:rowId xmlns:a16="http://schemas.microsoft.com/office/drawing/2014/main" val="1404951786"/>
                  </a:ext>
                </a:extLst>
              </a:tr>
            </a:tbl>
          </a:graphicData>
        </a:graphic>
      </p:graphicFrame>
    </p:spTree>
    <p:extLst>
      <p:ext uri="{BB962C8B-B14F-4D97-AF65-F5344CB8AC3E}">
        <p14:creationId xmlns:p14="http://schemas.microsoft.com/office/powerpoint/2010/main" val="3187553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Pre-Endurance Event Meal</a:t>
            </a:r>
            <a:endParaRPr lang="en-US" sz="1200" dirty="0">
              <a:solidFill>
                <a:schemeClr val="tx1"/>
              </a:solidFill>
            </a:endParaRPr>
          </a:p>
        </p:txBody>
      </p:sp>
      <p:sp>
        <p:nvSpPr>
          <p:cNvPr id="7" name="Content Placeholder 2">
            <a:extLst>
              <a:ext uri="{FF2B5EF4-FFF2-40B4-BE49-F238E27FC236}">
                <a16:creationId xmlns:a16="http://schemas.microsoft.com/office/drawing/2014/main" id="{1128B2B1-1C49-45F9-9FBA-0EA7B743D484}"/>
              </a:ext>
            </a:extLst>
          </p:cNvPr>
          <p:cNvSpPr>
            <a:spLocks noGrp="1"/>
          </p:cNvSpPr>
          <p:nvPr>
            <p:ph sz="quarter" idx="11"/>
          </p:nvPr>
        </p:nvSpPr>
        <p:spPr>
          <a:xfrm>
            <a:off x="342900" y="1276710"/>
            <a:ext cx="4085065" cy="4929910"/>
          </a:xfrm>
        </p:spPr>
        <p:txBody>
          <a:bodyPr/>
          <a:lstStyle/>
          <a:p>
            <a:pPr>
              <a:spcBef>
                <a:spcPts val="600"/>
              </a:spcBef>
              <a:spcAft>
                <a:spcPts val="600"/>
              </a:spcAft>
              <a:defRPr/>
            </a:pPr>
            <a:r>
              <a:rPr lang="en-US" dirty="0">
                <a:cs typeface="Arial" pitchFamily="34" charset="0"/>
              </a:rPr>
              <a:t>Light meal, 1 to 4 hours prior to event.</a:t>
            </a:r>
          </a:p>
          <a:p>
            <a:pPr>
              <a:spcBef>
                <a:spcPts val="600"/>
              </a:spcBef>
              <a:spcAft>
                <a:spcPts val="600"/>
              </a:spcAft>
              <a:defRPr/>
            </a:pPr>
            <a:r>
              <a:rPr lang="en-US" dirty="0">
                <a:cs typeface="Arial" pitchFamily="34" charset="0"/>
              </a:rPr>
              <a:t>Primarily of carbohydrate (top off glycogen stores).</a:t>
            </a:r>
          </a:p>
          <a:p>
            <a:pPr>
              <a:spcBef>
                <a:spcPts val="600"/>
              </a:spcBef>
              <a:spcAft>
                <a:spcPts val="600"/>
              </a:spcAft>
              <a:defRPr/>
            </a:pPr>
            <a:r>
              <a:rPr lang="en-US" dirty="0">
                <a:cs typeface="Arial" pitchFamily="34" charset="0"/>
              </a:rPr>
              <a:t>Moderate fat and fiber </a:t>
            </a:r>
          </a:p>
          <a:p>
            <a:pPr marL="342900" indent="-342900">
              <a:spcBef>
                <a:spcPts val="600"/>
              </a:spcBef>
              <a:spcAft>
                <a:spcPts val="600"/>
              </a:spcAft>
              <a:buFont typeface="Arial"/>
              <a:buChar char="•"/>
              <a:defRPr/>
            </a:pPr>
            <a:r>
              <a:rPr lang="en-US" dirty="0">
                <a:cs typeface="Arial" pitchFamily="34" charset="0"/>
              </a:rPr>
              <a:t>Avoid fatty, fried foods.</a:t>
            </a:r>
          </a:p>
          <a:p>
            <a:pPr>
              <a:spcBef>
                <a:spcPts val="600"/>
              </a:spcBef>
              <a:spcAft>
                <a:spcPts val="600"/>
              </a:spcAft>
              <a:defRPr/>
            </a:pPr>
            <a:r>
              <a:rPr lang="en-US" dirty="0">
                <a:cs typeface="Arial" pitchFamily="34" charset="0"/>
              </a:rPr>
              <a:t>High-quality protein.</a:t>
            </a:r>
          </a:p>
          <a:p>
            <a:pPr>
              <a:spcBef>
                <a:spcPts val="600"/>
              </a:spcBef>
              <a:spcAft>
                <a:spcPts val="600"/>
              </a:spcAft>
              <a:defRPr/>
            </a:pPr>
            <a:r>
              <a:rPr lang="en-US" dirty="0">
                <a:cs typeface="Arial" pitchFamily="34" charset="0"/>
              </a:rPr>
              <a:t>Blended or liquid meal </a:t>
            </a:r>
            <a:br>
              <a:rPr lang="en-US" dirty="0">
                <a:cs typeface="Arial" pitchFamily="34" charset="0"/>
              </a:rPr>
            </a:br>
            <a:r>
              <a:rPr lang="en-US" dirty="0">
                <a:cs typeface="Arial" pitchFamily="34" charset="0"/>
              </a:rPr>
              <a:t>recommended for meals </a:t>
            </a:r>
            <a:br>
              <a:rPr lang="en-US" dirty="0">
                <a:cs typeface="Arial" pitchFamily="34" charset="0"/>
              </a:rPr>
            </a:br>
            <a:r>
              <a:rPr lang="en-US" dirty="0">
                <a:cs typeface="Arial" pitchFamily="34" charset="0"/>
              </a:rPr>
              <a:t>eaten within 1 hour prior.</a:t>
            </a:r>
            <a:endParaRPr lang="en-US" altLang="en-US" dirty="0"/>
          </a:p>
        </p:txBody>
      </p:sp>
      <p:sp>
        <p:nvSpPr>
          <p:cNvPr id="8" name="Content Placeholder 3">
            <a:extLst>
              <a:ext uri="{FF2B5EF4-FFF2-40B4-BE49-F238E27FC236}">
                <a16:creationId xmlns:a16="http://schemas.microsoft.com/office/drawing/2014/main" id="{C021E258-CD83-4007-81A9-B478093055E5}"/>
              </a:ext>
            </a:extLst>
          </p:cNvPr>
          <p:cNvSpPr>
            <a:spLocks noGrp="1"/>
          </p:cNvSpPr>
          <p:nvPr>
            <p:ph sz="quarter" idx="15"/>
          </p:nvPr>
        </p:nvSpPr>
        <p:spPr>
          <a:xfrm>
            <a:off x="4572000" y="1276708"/>
            <a:ext cx="4253352" cy="1735445"/>
          </a:xfrm>
          <a:solidFill>
            <a:srgbClr val="FFE4C8"/>
          </a:solidFill>
        </p:spPr>
        <p:txBody>
          <a:bodyPr/>
          <a:lstStyle/>
          <a:p>
            <a:pPr>
              <a:spcAft>
                <a:spcPts val="600"/>
              </a:spcAft>
            </a:pPr>
            <a:r>
              <a:rPr lang="en-US" sz="2000" dirty="0"/>
              <a:t>Pre-event meals may require a higher proportion of grains than suggested by MyPlate to boost carbohydrate content. Starchy vegetables and grain-based snacks.</a:t>
            </a:r>
            <a:endParaRPr lang="en-US" sz="2000" dirty="0">
              <a:cs typeface="Arial" pitchFamily="34" charset="0"/>
            </a:endParaRPr>
          </a:p>
        </p:txBody>
      </p:sp>
      <p:pic>
        <p:nvPicPr>
          <p:cNvPr id="12" name="Picture 4" descr="Pasta with chicken and vegetables.">
            <a:extLst>
              <a:ext uri="{FF2B5EF4-FFF2-40B4-BE49-F238E27FC236}">
                <a16:creationId xmlns:a16="http://schemas.microsoft.com/office/drawing/2014/main" id="{B919A0AD-77D7-43A4-B12A-D42B076E4D55}"/>
              </a:ext>
            </a:extLst>
          </p:cNvPr>
          <p:cNvPicPr>
            <a:picLocks noChangeAspect="1"/>
          </p:cNvPicPr>
          <p:nvPr/>
        </p:nvPicPr>
        <p:blipFill>
          <a:blip r:embed="rId3"/>
          <a:stretch>
            <a:fillRect/>
          </a:stretch>
        </p:blipFill>
        <p:spPr>
          <a:xfrm>
            <a:off x="4494465" y="3170126"/>
            <a:ext cx="4541422" cy="3017520"/>
          </a:xfrm>
          <a:prstGeom prst="rect">
            <a:avLst/>
          </a:prstGeom>
        </p:spPr>
      </p:pic>
      <p:sp>
        <p:nvSpPr>
          <p:cNvPr id="9" name="Text Placeholder 5">
            <a:extLst>
              <a:ext uri="{FF2B5EF4-FFF2-40B4-BE49-F238E27FC236}">
                <a16:creationId xmlns:a16="http://schemas.microsoft.com/office/drawing/2014/main" id="{7CBF0BB9-CEA6-4603-89BA-AD93FD8BC35B}"/>
              </a:ext>
            </a:extLst>
          </p:cNvPr>
          <p:cNvSpPr>
            <a:spLocks noGrp="1"/>
          </p:cNvSpPr>
          <p:nvPr>
            <p:ph type="body" sz="quarter" idx="39"/>
          </p:nvPr>
        </p:nvSpPr>
        <p:spPr>
          <a:xfrm>
            <a:off x="5875716" y="6197577"/>
            <a:ext cx="1645920" cy="182880"/>
          </a:xfrm>
        </p:spPr>
        <p:txBody>
          <a:bodyPr/>
          <a:lstStyle/>
          <a:p>
            <a:pPr algn="ctr"/>
            <a:r>
              <a:rPr lang="en-US" dirty="0" err="1">
                <a:solidFill>
                  <a:schemeClr val="tx1"/>
                </a:solidFill>
              </a:rPr>
              <a:t>cobraphotography</a:t>
            </a:r>
            <a:r>
              <a:rPr lang="en-US" dirty="0">
                <a:solidFill>
                  <a:schemeClr val="tx1"/>
                </a:solidFill>
              </a:rPr>
              <a:t>/ Shutterstock</a:t>
            </a: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73</a:t>
            </a:fld>
            <a:endParaRPr lang="en-US"/>
          </a:p>
        </p:txBody>
      </p:sp>
    </p:spTree>
    <p:extLst>
      <p:ext uri="{BB962C8B-B14F-4D97-AF65-F5344CB8AC3E}">
        <p14:creationId xmlns:p14="http://schemas.microsoft.com/office/powerpoint/2010/main" val="3983919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Table 10-7: High-Carbohydrate Pre-Event Meals</a:t>
            </a:r>
            <a:endParaRPr lang="en-US" sz="1200" dirty="0">
              <a:solidFill>
                <a:schemeClr val="tx1"/>
              </a:solidFill>
            </a:endParaRPr>
          </a:p>
        </p:txBody>
      </p:sp>
      <p:graphicFrame>
        <p:nvGraphicFramePr>
          <p:cNvPr id="10" name="Table 2">
            <a:extLst>
              <a:ext uri="{FF2B5EF4-FFF2-40B4-BE49-F238E27FC236}">
                <a16:creationId xmlns:a16="http://schemas.microsoft.com/office/drawing/2014/main" id="{38A4A73A-0B6D-4C2D-BFE7-DDB4CEC39C43}"/>
              </a:ext>
            </a:extLst>
          </p:cNvPr>
          <p:cNvGraphicFramePr>
            <a:graphicFrameLocks/>
          </p:cNvGraphicFramePr>
          <p:nvPr>
            <p:extLst>
              <p:ext uri="{D42A27DB-BD31-4B8C-83A1-F6EECF244321}">
                <p14:modId xmlns:p14="http://schemas.microsoft.com/office/powerpoint/2010/main" val="2577758081"/>
              </p:ext>
            </p:extLst>
          </p:nvPr>
        </p:nvGraphicFramePr>
        <p:xfrm>
          <a:off x="342901" y="991753"/>
          <a:ext cx="8372837" cy="2621280"/>
        </p:xfrm>
        <a:graphic>
          <a:graphicData uri="http://schemas.openxmlformats.org/drawingml/2006/table">
            <a:tbl>
              <a:tblPr firstRow="1" bandRow="1">
                <a:tableStyleId>{5C22544A-7EE6-4342-B048-85BDC9FD1C3A}</a:tableStyleId>
              </a:tblPr>
              <a:tblGrid>
                <a:gridCol w="4139258">
                  <a:extLst>
                    <a:ext uri="{9D8B030D-6E8A-4147-A177-3AD203B41FA5}">
                      <a16:colId xmlns:a16="http://schemas.microsoft.com/office/drawing/2014/main" val="20000"/>
                    </a:ext>
                  </a:extLst>
                </a:gridCol>
                <a:gridCol w="4233579">
                  <a:extLst>
                    <a:ext uri="{9D8B030D-6E8A-4147-A177-3AD203B41FA5}">
                      <a16:colId xmlns:a16="http://schemas.microsoft.com/office/drawing/2014/main" val="20001"/>
                    </a:ext>
                  </a:extLst>
                </a:gridCol>
              </a:tblGrid>
              <a:tr h="302100">
                <a:tc>
                  <a:txBody>
                    <a:bodyPr/>
                    <a:lstStyle/>
                    <a:p>
                      <a:r>
                        <a:rPr lang="en-US" sz="1600" dirty="0"/>
                        <a:t>Breakfast</a:t>
                      </a:r>
                      <a:endParaRPr lang="en-US" sz="1600" dirty="0">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tc>
                  <a:txBody>
                    <a:bodyPr/>
                    <a:lstStyle/>
                    <a:p>
                      <a:endParaRPr lang="en-US" sz="1600" dirty="0">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42052923"/>
                  </a:ext>
                </a:extLst>
              </a:tr>
              <a:tr h="2114780">
                <a:tc>
                  <a:txBody>
                    <a:bodyPr/>
                    <a:lstStyle/>
                    <a:p>
                      <a:r>
                        <a:rPr lang="en-US" sz="1600" dirty="0"/>
                        <a:t>Cheerios®, ¾ cup</a:t>
                      </a:r>
                    </a:p>
                    <a:p>
                      <a:r>
                        <a:rPr lang="en-US" sz="1600" dirty="0"/>
                        <a:t>Reduced-fat milk, 1 cup </a:t>
                      </a:r>
                    </a:p>
                    <a:p>
                      <a:r>
                        <a:rPr lang="en-US" sz="1600" dirty="0"/>
                        <a:t>Blueberry muffin, 1</a:t>
                      </a:r>
                    </a:p>
                    <a:p>
                      <a:r>
                        <a:rPr lang="en-US" sz="1600" dirty="0"/>
                        <a:t>Orange juice, 4 ounces</a:t>
                      </a:r>
                    </a:p>
                    <a:p>
                      <a:r>
                        <a:rPr lang="en-US" sz="1600" dirty="0"/>
                        <a:t>or</a:t>
                      </a:r>
                    </a:p>
                    <a:p>
                      <a:r>
                        <a:rPr lang="en-US" sz="1600" dirty="0"/>
                        <a:t>Low-fat fruit yogurt, 1 cup </a:t>
                      </a:r>
                    </a:p>
                    <a:p>
                      <a:r>
                        <a:rPr lang="en-US" sz="1600" dirty="0"/>
                        <a:t>Plain bagel, ½</a:t>
                      </a:r>
                    </a:p>
                    <a:p>
                      <a:r>
                        <a:rPr lang="en-US" sz="1600" dirty="0"/>
                        <a:t>Apple juice, 4 ounces</a:t>
                      </a:r>
                    </a:p>
                    <a:p>
                      <a:r>
                        <a:rPr lang="en-US" sz="1600" dirty="0"/>
                        <a:t>Peanut butter (for bagel), 1 tbsp</a:t>
                      </a:r>
                      <a:endParaRPr lang="en-US" sz="16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r>
                        <a:rPr lang="en-US" sz="1600" dirty="0"/>
                        <a:t>784 kcal</a:t>
                      </a:r>
                    </a:p>
                    <a:p>
                      <a:r>
                        <a:rPr lang="en-US" sz="1600" dirty="0"/>
                        <a:t>110 grams (59%) carbohydrate</a:t>
                      </a:r>
                    </a:p>
                    <a:p>
                      <a:endParaRPr lang="en-US" sz="1600" dirty="0"/>
                    </a:p>
                    <a:p>
                      <a:endParaRPr lang="en-US" sz="1600" dirty="0"/>
                    </a:p>
                    <a:p>
                      <a:r>
                        <a:rPr lang="en-US" sz="1600" dirty="0"/>
                        <a:t>541 kcal</a:t>
                      </a:r>
                    </a:p>
                    <a:p>
                      <a:r>
                        <a:rPr lang="en-US" sz="1600" dirty="0"/>
                        <a:t>92 grams (68%) carbohydrate</a:t>
                      </a:r>
                      <a:endParaRPr lang="en-US" sz="16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13" name="Table 3">
            <a:extLst>
              <a:ext uri="{FF2B5EF4-FFF2-40B4-BE49-F238E27FC236}">
                <a16:creationId xmlns:a16="http://schemas.microsoft.com/office/drawing/2014/main" id="{89502901-04B5-41EB-B6BE-210897015891}"/>
              </a:ext>
            </a:extLst>
          </p:cNvPr>
          <p:cNvGraphicFramePr>
            <a:graphicFrameLocks/>
          </p:cNvGraphicFramePr>
          <p:nvPr>
            <p:extLst>
              <p:ext uri="{D42A27DB-BD31-4B8C-83A1-F6EECF244321}">
                <p14:modId xmlns:p14="http://schemas.microsoft.com/office/powerpoint/2010/main" val="184596068"/>
              </p:ext>
            </p:extLst>
          </p:nvPr>
        </p:nvGraphicFramePr>
        <p:xfrm>
          <a:off x="342900" y="3643513"/>
          <a:ext cx="8372838" cy="2878464"/>
        </p:xfrm>
        <a:graphic>
          <a:graphicData uri="http://schemas.openxmlformats.org/drawingml/2006/table">
            <a:tbl>
              <a:tblPr firstRow="1" bandRow="1">
                <a:tableStyleId>{5C22544A-7EE6-4342-B048-85BDC9FD1C3A}</a:tableStyleId>
              </a:tblPr>
              <a:tblGrid>
                <a:gridCol w="4186419">
                  <a:extLst>
                    <a:ext uri="{9D8B030D-6E8A-4147-A177-3AD203B41FA5}">
                      <a16:colId xmlns:a16="http://schemas.microsoft.com/office/drawing/2014/main" val="20000"/>
                    </a:ext>
                  </a:extLst>
                </a:gridCol>
                <a:gridCol w="4186419">
                  <a:extLst>
                    <a:ext uri="{9D8B030D-6E8A-4147-A177-3AD203B41FA5}">
                      <a16:colId xmlns:a16="http://schemas.microsoft.com/office/drawing/2014/main" val="20001"/>
                    </a:ext>
                  </a:extLst>
                </a:gridCol>
              </a:tblGrid>
              <a:tr h="348624">
                <a:tc>
                  <a:txBody>
                    <a:bodyPr/>
                    <a:lstStyle/>
                    <a:p>
                      <a:r>
                        <a:rPr lang="en-US" sz="1600" dirty="0"/>
                        <a:t>Lunch or Dinner</a:t>
                      </a:r>
                      <a:endParaRPr lang="en-US" sz="1600" dirty="0">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tc>
                  <a:txBody>
                    <a:bodyPr/>
                    <a:lstStyle/>
                    <a:p>
                      <a:endParaRPr lang="en-US" sz="1600" dirty="0">
                        <a:latin typeface="+mj-lt"/>
                        <a:cs typeface="Calibri" panose="020F0502020204030204" pitchFamily="34" charset="0"/>
                      </a:endParaRPr>
                    </a:p>
                  </a:txBody>
                  <a:tcP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54012880"/>
                  </a:ext>
                </a:extLst>
              </a:tr>
              <a:tr h="2177592">
                <a:tc>
                  <a:txBody>
                    <a:bodyPr/>
                    <a:lstStyle/>
                    <a:p>
                      <a:r>
                        <a:rPr lang="en-US" sz="1600" dirty="0"/>
                        <a:t>Broiled chicken, 3 ounces </a:t>
                      </a:r>
                    </a:p>
                    <a:p>
                      <a:r>
                        <a:rPr lang="en-US" sz="1600" dirty="0"/>
                        <a:t>Rice, 1½ cups</a:t>
                      </a:r>
                    </a:p>
                    <a:p>
                      <a:r>
                        <a:rPr lang="en-US" sz="1600" dirty="0"/>
                        <a:t>Steamed zucchini, 1 cup </a:t>
                      </a:r>
                    </a:p>
                    <a:p>
                      <a:r>
                        <a:rPr lang="en-US" sz="1600" dirty="0"/>
                        <a:t>Low-fat chocolate milk, 1 cup </a:t>
                      </a:r>
                    </a:p>
                    <a:p>
                      <a:r>
                        <a:rPr lang="en-US" sz="1600" dirty="0" err="1"/>
                        <a:t>Jello</a:t>
                      </a:r>
                      <a:r>
                        <a:rPr lang="en-US" sz="1600" dirty="0"/>
                        <a:t>®, ½ cup</a:t>
                      </a:r>
                    </a:p>
                    <a:p>
                      <a:r>
                        <a:rPr lang="en-US" sz="1600" dirty="0"/>
                        <a:t>or</a:t>
                      </a:r>
                    </a:p>
                    <a:p>
                      <a:r>
                        <a:rPr lang="en-US" sz="1600" dirty="0"/>
                        <a:t>Spaghetti noodles, 2 cups </a:t>
                      </a:r>
                    </a:p>
                    <a:p>
                      <a:r>
                        <a:rPr lang="en-US" sz="1600" dirty="0"/>
                        <a:t>Spaghetti sauce, 1 cup </a:t>
                      </a:r>
                    </a:p>
                    <a:p>
                      <a:r>
                        <a:rPr lang="en-US" sz="1600" dirty="0"/>
                        <a:t>Reduced-fat milk, 1½ cups </a:t>
                      </a:r>
                    </a:p>
                    <a:p>
                      <a:r>
                        <a:rPr lang="en-US" sz="1600" dirty="0"/>
                        <a:t>Green beans, 1 cup</a:t>
                      </a:r>
                      <a:endParaRPr lang="en-US" sz="16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tc>
                  <a:txBody>
                    <a:bodyPr/>
                    <a:lstStyle/>
                    <a:p>
                      <a:r>
                        <a:rPr lang="en-US" sz="1600" dirty="0"/>
                        <a:t>709 kcal</a:t>
                      </a:r>
                    </a:p>
                    <a:p>
                      <a:r>
                        <a:rPr lang="en-US" sz="1600" dirty="0"/>
                        <a:t>116 grams (64%) carbohydrate</a:t>
                      </a:r>
                    </a:p>
                    <a:p>
                      <a:endParaRPr lang="en-US" sz="1600" dirty="0"/>
                    </a:p>
                    <a:p>
                      <a:endParaRPr lang="en-US" sz="1600" dirty="0"/>
                    </a:p>
                    <a:p>
                      <a:endParaRPr lang="en-US" sz="1600" dirty="0"/>
                    </a:p>
                    <a:p>
                      <a:r>
                        <a:rPr lang="en-US" sz="1600" dirty="0"/>
                        <a:t>709 kcal</a:t>
                      </a:r>
                    </a:p>
                    <a:p>
                      <a:r>
                        <a:rPr lang="en-US" sz="1600" dirty="0"/>
                        <a:t>132 grams (66%) carbohydrate</a:t>
                      </a:r>
                      <a:endParaRPr lang="en-US" sz="1600" dirty="0">
                        <a:latin typeface="+mj-lt"/>
                        <a:cs typeface="Calibri" panose="020F0502020204030204" pitchFamily="34" charset="0"/>
                      </a:endParaRPr>
                    </a:p>
                  </a:txBody>
                  <a:tcP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74</a:t>
            </a:fld>
            <a:endParaRPr lang="en-US"/>
          </a:p>
        </p:txBody>
      </p:sp>
    </p:spTree>
    <p:extLst>
      <p:ext uri="{BB962C8B-B14F-4D97-AF65-F5344CB8AC3E}">
        <p14:creationId xmlns:p14="http://schemas.microsoft.com/office/powerpoint/2010/main" val="33974776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Fat Adaptation</a:t>
            </a:r>
            <a:endParaRPr lang="en-US" sz="1200" dirty="0">
              <a:solidFill>
                <a:schemeClr val="tx1"/>
              </a:solidFill>
            </a:endParaRPr>
          </a:p>
        </p:txBody>
      </p:sp>
      <p:sp>
        <p:nvSpPr>
          <p:cNvPr id="7" name="Content Placeholder 2">
            <a:extLst>
              <a:ext uri="{FF2B5EF4-FFF2-40B4-BE49-F238E27FC236}">
                <a16:creationId xmlns:a16="http://schemas.microsoft.com/office/drawing/2014/main" id="{E0BB2717-DEF2-4406-9C77-2D01AB5DA20C}"/>
              </a:ext>
            </a:extLst>
          </p:cNvPr>
          <p:cNvSpPr>
            <a:spLocks noGrp="1"/>
          </p:cNvSpPr>
          <p:nvPr>
            <p:ph sz="quarter" idx="11"/>
          </p:nvPr>
        </p:nvSpPr>
        <p:spPr/>
        <p:txBody>
          <a:bodyPr/>
          <a:lstStyle/>
          <a:p>
            <a:pPr marL="342900" indent="-342900">
              <a:spcBef>
                <a:spcPts val="600"/>
              </a:spcBef>
              <a:spcAft>
                <a:spcPts val="600"/>
              </a:spcAft>
              <a:buFont typeface="Arial" panose="020B0604020202020204" pitchFamily="34" charset="0"/>
              <a:buChar char="•"/>
              <a:defRPr/>
            </a:pPr>
            <a:r>
              <a:rPr lang="en-US" dirty="0"/>
              <a:t>Becoming popular among endurance athletes.</a:t>
            </a:r>
          </a:p>
          <a:p>
            <a:pPr marL="342900" indent="-342900">
              <a:spcBef>
                <a:spcPts val="600"/>
              </a:spcBef>
              <a:spcAft>
                <a:spcPts val="600"/>
              </a:spcAft>
              <a:buFont typeface="Arial" panose="020B0604020202020204" pitchFamily="34" charset="0"/>
              <a:buChar char="•"/>
              <a:defRPr/>
            </a:pPr>
            <a:r>
              <a:rPr lang="en-US" dirty="0"/>
              <a:t>Only 2,000 to 3,000 kcal available from muscle glycogen.</a:t>
            </a:r>
          </a:p>
          <a:p>
            <a:pPr marL="342900" indent="-342900">
              <a:spcBef>
                <a:spcPts val="600"/>
              </a:spcBef>
              <a:spcAft>
                <a:spcPts val="600"/>
              </a:spcAft>
              <a:buFont typeface="Arial" panose="020B0604020202020204" pitchFamily="34" charset="0"/>
              <a:buChar char="•"/>
              <a:defRPr/>
            </a:pPr>
            <a:r>
              <a:rPr lang="en-US" dirty="0"/>
              <a:t>Limitless supply of energy from triglycerides stored in muscle and adipose tissue.</a:t>
            </a:r>
          </a:p>
          <a:p>
            <a:pPr marL="342900" indent="-342900">
              <a:spcBef>
                <a:spcPts val="600"/>
              </a:spcBef>
              <a:spcAft>
                <a:spcPts val="600"/>
              </a:spcAft>
              <a:buFont typeface="Arial" panose="020B0604020202020204" pitchFamily="34" charset="0"/>
              <a:buChar char="•"/>
              <a:defRPr/>
            </a:pPr>
            <a:r>
              <a:rPr lang="en-US" dirty="0"/>
              <a:t>Can supply about half the energy during endurance events.</a:t>
            </a:r>
          </a:p>
        </p:txBody>
      </p:sp>
      <p:sp>
        <p:nvSpPr>
          <p:cNvPr id="8" name="Content Placeholder 3">
            <a:extLst>
              <a:ext uri="{FF2B5EF4-FFF2-40B4-BE49-F238E27FC236}">
                <a16:creationId xmlns:a16="http://schemas.microsoft.com/office/drawing/2014/main" id="{C62B6291-0963-442C-AB25-DAE1B056A4FC}"/>
              </a:ext>
            </a:extLst>
          </p:cNvPr>
          <p:cNvSpPr>
            <a:spLocks noGrp="1"/>
          </p:cNvSpPr>
          <p:nvPr>
            <p:ph sz="quarter" idx="15"/>
          </p:nvPr>
        </p:nvSpPr>
        <p:spPr/>
        <p:txBody>
          <a:bodyPr/>
          <a:lstStyle/>
          <a:p>
            <a:pPr>
              <a:spcBef>
                <a:spcPts val="1000"/>
              </a:spcBef>
              <a:spcAft>
                <a:spcPts val="600"/>
              </a:spcAft>
              <a:defRPr/>
            </a:pPr>
            <a:r>
              <a:rPr lang="en-US" dirty="0"/>
              <a:t>High-fat training eating plan: </a:t>
            </a:r>
          </a:p>
          <a:p>
            <a:pPr marL="347472" indent="-347472">
              <a:spcBef>
                <a:spcPts val="1000"/>
              </a:spcBef>
              <a:spcAft>
                <a:spcPts val="600"/>
              </a:spcAft>
              <a:buFont typeface="Arial" panose="020B0604020202020204" pitchFamily="34" charset="0"/>
              <a:buChar char="•"/>
              <a:defRPr/>
            </a:pPr>
            <a:r>
              <a:rPr lang="en-US" dirty="0"/>
              <a:t>25% of calories from carbohydrate. </a:t>
            </a:r>
          </a:p>
          <a:p>
            <a:pPr marL="347472" indent="-347472">
              <a:spcBef>
                <a:spcPts val="1000"/>
              </a:spcBef>
              <a:spcAft>
                <a:spcPts val="600"/>
              </a:spcAft>
              <a:buFont typeface="Arial" panose="020B0604020202020204" pitchFamily="34" charset="0"/>
              <a:buChar char="•"/>
              <a:defRPr/>
            </a:pPr>
            <a:r>
              <a:rPr lang="en-US" dirty="0"/>
              <a:t>60% to 70% of calories from fat.</a:t>
            </a:r>
          </a:p>
          <a:p>
            <a:pPr>
              <a:spcBef>
                <a:spcPts val="1000"/>
              </a:spcBef>
              <a:spcAft>
                <a:spcPts val="600"/>
              </a:spcAft>
              <a:defRPr/>
            </a:pPr>
            <a:r>
              <a:rPr lang="en-US" dirty="0"/>
              <a:t>Cells adapt to use fat for fuel.</a:t>
            </a:r>
          </a:p>
          <a:p>
            <a:pPr>
              <a:spcBef>
                <a:spcPts val="1000"/>
              </a:spcBef>
              <a:spcAft>
                <a:spcPts val="600"/>
              </a:spcAft>
              <a:defRPr/>
            </a:pPr>
            <a:r>
              <a:rPr lang="en-US" dirty="0"/>
              <a:t>Research mixed on the best approach.</a:t>
            </a:r>
          </a:p>
        </p:txBody>
      </p:sp>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75</a:t>
            </a:fld>
            <a:endParaRPr lang="en-US"/>
          </a:p>
        </p:txBody>
      </p:sp>
    </p:spTree>
    <p:extLst>
      <p:ext uri="{BB962C8B-B14F-4D97-AF65-F5344CB8AC3E}">
        <p14:creationId xmlns:p14="http://schemas.microsoft.com/office/powerpoint/2010/main" val="4224849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Replenish Fuel During the Event</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1200"/>
              </a:spcBef>
              <a:spcAft>
                <a:spcPts val="600"/>
              </a:spcAft>
              <a:defRPr/>
            </a:pPr>
            <a:r>
              <a:rPr lang="en-US" dirty="0"/>
              <a:t>For events longer than 60 minutes.</a:t>
            </a:r>
          </a:p>
          <a:p>
            <a:pPr>
              <a:spcBef>
                <a:spcPts val="1200"/>
              </a:spcBef>
              <a:spcAft>
                <a:spcPts val="600"/>
              </a:spcAft>
              <a:defRPr/>
            </a:pPr>
            <a:r>
              <a:rPr lang="en-US" dirty="0"/>
              <a:t>Carbohydrate consumption improves performance.</a:t>
            </a:r>
          </a:p>
          <a:p>
            <a:pPr marL="342900" indent="-342900">
              <a:spcBef>
                <a:spcPts val="1200"/>
              </a:spcBef>
              <a:spcAft>
                <a:spcPts val="600"/>
              </a:spcAft>
              <a:buFont typeface="Arial" panose="020B0604020202020204" pitchFamily="34" charset="0"/>
              <a:buChar char="•"/>
              <a:defRPr/>
            </a:pPr>
            <a:r>
              <a:rPr lang="en-US" dirty="0"/>
              <a:t>Consume 30 to 60 grams of carbohydrate per hour.</a:t>
            </a:r>
          </a:p>
          <a:p>
            <a:pPr marL="342900" indent="-342900">
              <a:spcBef>
                <a:spcPts val="1200"/>
              </a:spcBef>
              <a:spcAft>
                <a:spcPts val="600"/>
              </a:spcAft>
              <a:buFont typeface="Arial" panose="020B0604020202020204" pitchFamily="34" charset="0"/>
              <a:buChar char="•"/>
              <a:defRPr/>
            </a:pPr>
            <a:r>
              <a:rPr lang="en-US" dirty="0"/>
              <a:t>Use different sources (glucose, fructose, and maltodextrin) with different rates of absorption.</a:t>
            </a:r>
          </a:p>
          <a:p>
            <a:pPr>
              <a:spcBef>
                <a:spcPts val="1200"/>
              </a:spcBef>
              <a:spcAft>
                <a:spcPts val="600"/>
              </a:spcAft>
              <a:defRPr/>
            </a:pPr>
            <a:r>
              <a:rPr lang="en-US" dirty="0"/>
              <a:t>Protein products containing amino acids may provide benefit.</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76</a:t>
            </a:fld>
            <a:endParaRPr lang="en-US"/>
          </a:p>
        </p:txBody>
      </p:sp>
    </p:spTree>
    <p:extLst>
      <p:ext uri="{BB962C8B-B14F-4D97-AF65-F5344CB8AC3E}">
        <p14:creationId xmlns:p14="http://schemas.microsoft.com/office/powerpoint/2010/main" val="39090093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2196-D4B8-4A49-B2C9-4B356C154526}"/>
              </a:ext>
            </a:extLst>
          </p:cNvPr>
          <p:cNvSpPr>
            <a:spLocks noGrp="1"/>
          </p:cNvSpPr>
          <p:nvPr>
            <p:ph type="title"/>
          </p:nvPr>
        </p:nvSpPr>
        <p:spPr/>
        <p:txBody>
          <a:bodyPr/>
          <a:lstStyle/>
          <a:p>
            <a:r>
              <a:rPr lang="en-US" dirty="0"/>
              <a:t>Gels, Bars, and Chews</a:t>
            </a:r>
          </a:p>
        </p:txBody>
      </p:sp>
      <p:sp>
        <p:nvSpPr>
          <p:cNvPr id="3" name="Content Placeholder 2">
            <a:extLst>
              <a:ext uri="{FF2B5EF4-FFF2-40B4-BE49-F238E27FC236}">
                <a16:creationId xmlns:a16="http://schemas.microsoft.com/office/drawing/2014/main" id="{3DF9AAEE-5CF6-4190-A62A-A2706EDFC73B}"/>
              </a:ext>
            </a:extLst>
          </p:cNvPr>
          <p:cNvSpPr>
            <a:spLocks noGrp="1"/>
          </p:cNvSpPr>
          <p:nvPr>
            <p:ph sz="quarter" idx="11"/>
          </p:nvPr>
        </p:nvSpPr>
        <p:spPr>
          <a:xfrm>
            <a:off x="342899" y="1276710"/>
            <a:ext cx="4385769" cy="5098690"/>
          </a:xfrm>
        </p:spPr>
        <p:txBody>
          <a:bodyPr/>
          <a:lstStyle/>
          <a:p>
            <a:pPr>
              <a:spcBef>
                <a:spcPts val="200"/>
              </a:spcBef>
              <a:spcAft>
                <a:spcPts val="0"/>
              </a:spcAft>
            </a:pPr>
            <a:r>
              <a:rPr lang="en-US" altLang="en-US" dirty="0">
                <a:cs typeface="Arial" pitchFamily="34" charset="0"/>
              </a:rPr>
              <a:t>Provide additional fuel.</a:t>
            </a:r>
          </a:p>
          <a:p>
            <a:pPr>
              <a:spcBef>
                <a:spcPts val="200"/>
              </a:spcBef>
              <a:spcAft>
                <a:spcPts val="0"/>
              </a:spcAft>
            </a:pPr>
            <a:r>
              <a:rPr lang="en-US" altLang="en-US" dirty="0">
                <a:cs typeface="Arial" pitchFamily="34" charset="0"/>
              </a:rPr>
              <a:t>Should be taken with fluids.</a:t>
            </a:r>
          </a:p>
          <a:p>
            <a:pPr>
              <a:spcBef>
                <a:spcPts val="200"/>
              </a:spcBef>
              <a:spcAft>
                <a:spcPts val="0"/>
              </a:spcAft>
            </a:pPr>
            <a:r>
              <a:rPr lang="en-US" altLang="en-US" dirty="0">
                <a:cs typeface="Arial" pitchFamily="34" charset="0"/>
              </a:rPr>
              <a:t>Expensive source of nutrients.</a:t>
            </a:r>
          </a:p>
          <a:p>
            <a:pPr marL="0" lvl="1" indent="0">
              <a:spcBef>
                <a:spcPts val="200"/>
              </a:spcBef>
              <a:spcAft>
                <a:spcPts val="0"/>
              </a:spcAft>
              <a:buNone/>
            </a:pPr>
            <a:r>
              <a:rPr lang="en-US" altLang="en-US" dirty="0">
                <a:cs typeface="Arial" pitchFamily="34" charset="0"/>
              </a:rPr>
              <a:t>Toxicities possible with overuse.</a:t>
            </a:r>
          </a:p>
          <a:p>
            <a:pPr>
              <a:spcBef>
                <a:spcPts val="200"/>
              </a:spcBef>
              <a:spcAft>
                <a:spcPts val="0"/>
              </a:spcAft>
            </a:pPr>
            <a:r>
              <a:rPr lang="en-US" altLang="en-US" dirty="0">
                <a:cs typeface="Arial" pitchFamily="34" charset="0"/>
              </a:rPr>
              <a:t>Ideal bars for endurance athletes contain:</a:t>
            </a:r>
          </a:p>
          <a:p>
            <a:pPr marL="347472" lvl="1" indent="-347472">
              <a:spcBef>
                <a:spcPts val="200"/>
              </a:spcBef>
              <a:spcAft>
                <a:spcPts val="0"/>
              </a:spcAft>
            </a:pPr>
            <a:r>
              <a:rPr lang="en-US" altLang="en-US" dirty="0">
                <a:cs typeface="Arial" pitchFamily="34" charset="0"/>
              </a:rPr>
              <a:t>40 grams of carbohydrate</a:t>
            </a:r>
          </a:p>
          <a:p>
            <a:pPr marL="347472" lvl="1" indent="-347472">
              <a:spcBef>
                <a:spcPts val="200"/>
              </a:spcBef>
              <a:spcAft>
                <a:spcPts val="0"/>
              </a:spcAft>
            </a:pPr>
            <a:r>
              <a:rPr lang="en-US" altLang="en-US" dirty="0">
                <a:cs typeface="Arial" pitchFamily="34" charset="0"/>
              </a:rPr>
              <a:t>10 grams of protein</a:t>
            </a:r>
          </a:p>
          <a:p>
            <a:pPr marL="347472" lvl="1" indent="-347472">
              <a:spcBef>
                <a:spcPts val="200"/>
              </a:spcBef>
              <a:spcAft>
                <a:spcPts val="0"/>
              </a:spcAft>
            </a:pPr>
            <a:r>
              <a:rPr lang="en-US" altLang="en-US" dirty="0">
                <a:cs typeface="Arial" pitchFamily="34" charset="0"/>
              </a:rPr>
              <a:t>4 grams of fat</a:t>
            </a:r>
          </a:p>
          <a:p>
            <a:pPr marL="347472" lvl="1" indent="-347472">
              <a:spcBef>
                <a:spcPts val="200"/>
              </a:spcBef>
              <a:spcAft>
                <a:spcPts val="0"/>
              </a:spcAft>
            </a:pPr>
            <a:r>
              <a:rPr lang="en-US" altLang="en-US" dirty="0">
                <a:cs typeface="Arial" pitchFamily="34" charset="0"/>
              </a:rPr>
              <a:t>5 grams of fiber</a:t>
            </a:r>
          </a:p>
          <a:p>
            <a:pPr marL="347472" lvl="1" indent="-347472">
              <a:spcBef>
                <a:spcPts val="200"/>
              </a:spcBef>
              <a:spcAft>
                <a:spcPts val="0"/>
              </a:spcAft>
            </a:pPr>
            <a:r>
              <a:rPr lang="en-US" altLang="en-US" dirty="0">
                <a:cs typeface="Arial" pitchFamily="34" charset="0"/>
              </a:rPr>
              <a:t>Fortified with vitamins and minerals</a:t>
            </a:r>
            <a:endParaRPr lang="en-US" dirty="0"/>
          </a:p>
        </p:txBody>
      </p:sp>
      <p:pic>
        <p:nvPicPr>
          <p:cNvPr id="7" name="Picture 3" descr="Carbohydrate gels and chews.">
            <a:extLst>
              <a:ext uri="{FF2B5EF4-FFF2-40B4-BE49-F238E27FC236}">
                <a16:creationId xmlns:a16="http://schemas.microsoft.com/office/drawing/2014/main" id="{AC41F89E-6B01-44A5-A381-23A1494CE6F8}"/>
              </a:ext>
            </a:extLst>
          </p:cNvPr>
          <p:cNvPicPr>
            <a:picLocks noChangeAspect="1"/>
          </p:cNvPicPr>
          <p:nvPr/>
        </p:nvPicPr>
        <p:blipFill>
          <a:blip r:embed="rId3"/>
          <a:stretch>
            <a:fillRect/>
          </a:stretch>
        </p:blipFill>
        <p:spPr>
          <a:xfrm>
            <a:off x="4840108" y="1434842"/>
            <a:ext cx="4160962" cy="4297680"/>
          </a:xfrm>
          <a:prstGeom prst="rect">
            <a:avLst/>
          </a:prstGeom>
        </p:spPr>
      </p:pic>
      <p:sp>
        <p:nvSpPr>
          <p:cNvPr id="4" name="Text Placeholder 4">
            <a:extLst>
              <a:ext uri="{FF2B5EF4-FFF2-40B4-BE49-F238E27FC236}">
                <a16:creationId xmlns:a16="http://schemas.microsoft.com/office/drawing/2014/main" id="{C76CA6F1-F493-415B-9ABE-84FCBBA673A9}"/>
              </a:ext>
            </a:extLst>
          </p:cNvPr>
          <p:cNvSpPr>
            <a:spLocks noGrp="1"/>
          </p:cNvSpPr>
          <p:nvPr>
            <p:ph type="body" sz="quarter" idx="39"/>
          </p:nvPr>
        </p:nvSpPr>
        <p:spPr>
          <a:xfrm>
            <a:off x="6234789" y="5760008"/>
            <a:ext cx="1371600" cy="182880"/>
          </a:xfrm>
        </p:spPr>
        <p:txBody>
          <a:bodyPr/>
          <a:lstStyle/>
          <a:p>
            <a:pPr algn="ctr"/>
            <a:r>
              <a:rPr lang="en-US" dirty="0">
                <a:solidFill>
                  <a:schemeClr val="tx1"/>
                </a:solidFill>
              </a:rPr>
              <a:t>Mark </a:t>
            </a:r>
            <a:r>
              <a:rPr lang="en-US" dirty="0" err="1">
                <a:solidFill>
                  <a:schemeClr val="tx1"/>
                </a:solidFill>
              </a:rPr>
              <a:t>Dierker</a:t>
            </a:r>
            <a:r>
              <a:rPr lang="en-US" dirty="0">
                <a:solidFill>
                  <a:schemeClr val="tx1"/>
                </a:solidFill>
              </a:rPr>
              <a:t>/McGraw-Hill</a:t>
            </a:r>
          </a:p>
        </p:txBody>
      </p:sp>
      <p:sp>
        <p:nvSpPr>
          <p:cNvPr id="6" name="Slide Number Placeholder 5">
            <a:extLst>
              <a:ext uri="{FF2B5EF4-FFF2-40B4-BE49-F238E27FC236}">
                <a16:creationId xmlns:a16="http://schemas.microsoft.com/office/drawing/2014/main" id="{BB838C7E-B911-446F-9047-3D0000AB3B4A}"/>
              </a:ext>
            </a:extLst>
          </p:cNvPr>
          <p:cNvSpPr>
            <a:spLocks noGrp="1"/>
          </p:cNvSpPr>
          <p:nvPr>
            <p:ph type="sldNum" sz="quarter" idx="10"/>
          </p:nvPr>
        </p:nvSpPr>
        <p:spPr/>
        <p:txBody>
          <a:bodyPr/>
          <a:lstStyle/>
          <a:p>
            <a:fld id="{68151E55-6873-49E2-B8D5-2F265E6F1973}" type="slidenum">
              <a:rPr lang="en-US" smtClean="0"/>
              <a:pPr/>
              <a:t>77</a:t>
            </a:fld>
            <a:endParaRPr lang="en-US"/>
          </a:p>
        </p:txBody>
      </p:sp>
    </p:spTree>
    <p:extLst>
      <p:ext uri="{BB962C8B-B14F-4D97-AF65-F5344CB8AC3E}">
        <p14:creationId xmlns:p14="http://schemas.microsoft.com/office/powerpoint/2010/main" val="27152376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After Physical Activity: Replenish Glycogen and Fluid</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r>
              <a:rPr lang="en-US" dirty="0"/>
              <a:t>Glycogen synthesis greatest immediately after exercise.</a:t>
            </a:r>
          </a:p>
          <a:p>
            <a:pPr marL="342900" indent="-342900">
              <a:buFont typeface="Arial"/>
              <a:buChar char="•"/>
            </a:pPr>
            <a:r>
              <a:rPr lang="en-US" dirty="0"/>
              <a:t>Muscles are insulin-sensitive at this point. </a:t>
            </a:r>
          </a:p>
          <a:p>
            <a:r>
              <a:rPr lang="en-US" dirty="0"/>
              <a:t>To rapidly restore glycogen stores: </a:t>
            </a:r>
          </a:p>
          <a:p>
            <a:pPr marL="342900" indent="-342900">
              <a:buFont typeface="Arial"/>
              <a:buChar char="•"/>
            </a:pPr>
            <a:r>
              <a:rPr lang="en-US" dirty="0"/>
              <a:t>Consume 1.0 to 1.2 grams of carbohydrate per kilogram body weight within 30 minutes after endurance physical activity. </a:t>
            </a:r>
          </a:p>
          <a:p>
            <a:pPr marL="342900" indent="-342900">
              <a:buFont typeface="Arial"/>
              <a:buChar char="•"/>
            </a:pPr>
            <a:r>
              <a:rPr lang="en-US" dirty="0"/>
              <a:t>Repeat process every 2 hours for the next 4 to 6 hours. </a:t>
            </a:r>
          </a:p>
          <a:p>
            <a:pPr marL="342900" indent="-342900">
              <a:buFont typeface="Arial"/>
              <a:buChar char="•"/>
            </a:pPr>
            <a:r>
              <a:rPr lang="en-US" dirty="0"/>
              <a:t>Foods such as fruit, fruit juice, bread, or a sports drink contribute to rapid restoration of glycogen stores.</a:t>
            </a:r>
          </a:p>
          <a:p>
            <a:pPr marL="342900" indent="-342900">
              <a:buFont typeface="Arial"/>
              <a:buChar char="•"/>
            </a:pPr>
            <a:r>
              <a:rPr lang="en-US" dirty="0"/>
              <a:t>Add 0.25 to 0.3 gram of high-quality protein per kilogram body weight to stimulate glucose uptake and repairing damaged muscle tissue. </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78</a:t>
            </a:fld>
            <a:endParaRPr lang="en-US"/>
          </a:p>
        </p:txBody>
      </p:sp>
    </p:spTree>
    <p:extLst>
      <p:ext uri="{BB962C8B-B14F-4D97-AF65-F5344CB8AC3E}">
        <p14:creationId xmlns:p14="http://schemas.microsoft.com/office/powerpoint/2010/main" val="105883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Strength and Power Athletes: Strategies to Enhance Muscle Gain</a:t>
            </a:r>
            <a:endParaRPr lang="en-US" sz="1200" dirty="0">
              <a:solidFill>
                <a:schemeClr val="tx1"/>
              </a:solidFill>
            </a:endParaRPr>
          </a:p>
        </p:txBody>
      </p:sp>
      <p:sp>
        <p:nvSpPr>
          <p:cNvPr id="7" name="Content Placeholder 2">
            <a:extLst>
              <a:ext uri="{FF2B5EF4-FFF2-40B4-BE49-F238E27FC236}">
                <a16:creationId xmlns:a16="http://schemas.microsoft.com/office/drawing/2014/main" id="{E0BB2717-DEF2-4406-9C77-2D01AB5DA20C}"/>
              </a:ext>
            </a:extLst>
          </p:cNvPr>
          <p:cNvSpPr>
            <a:spLocks noGrp="1"/>
          </p:cNvSpPr>
          <p:nvPr>
            <p:ph sz="quarter" idx="11"/>
          </p:nvPr>
        </p:nvSpPr>
        <p:spPr/>
        <p:txBody>
          <a:bodyPr/>
          <a:lstStyle/>
          <a:p>
            <a:pPr>
              <a:spcBef>
                <a:spcPts val="600"/>
              </a:spcBef>
              <a:spcAft>
                <a:spcPts val="1200"/>
              </a:spcAft>
              <a:defRPr/>
            </a:pPr>
            <a:r>
              <a:rPr lang="en-US" b="1" dirty="0"/>
              <a:t>Calories:</a:t>
            </a:r>
          </a:p>
          <a:p>
            <a:pPr marL="347472" lvl="1" indent="-347472">
              <a:spcBef>
                <a:spcPts val="600"/>
              </a:spcBef>
              <a:spcAft>
                <a:spcPts val="1200"/>
              </a:spcAft>
              <a:defRPr/>
            </a:pPr>
            <a:r>
              <a:rPr lang="en-US" dirty="0"/>
              <a:t>Need to be higher.</a:t>
            </a:r>
          </a:p>
          <a:p>
            <a:pPr marL="347472" lvl="1" indent="-347472">
              <a:spcBef>
                <a:spcPts val="600"/>
              </a:spcBef>
              <a:spcAft>
                <a:spcPts val="1200"/>
              </a:spcAft>
              <a:defRPr/>
            </a:pPr>
            <a:r>
              <a:rPr lang="en-US" dirty="0"/>
              <a:t>Due to additional lean muscle mass.</a:t>
            </a:r>
          </a:p>
          <a:p>
            <a:pPr>
              <a:spcBef>
                <a:spcPts val="600"/>
              </a:spcBef>
              <a:spcAft>
                <a:spcPts val="1200"/>
              </a:spcAft>
              <a:defRPr/>
            </a:pPr>
            <a:r>
              <a:rPr lang="en-US" b="1" dirty="0"/>
              <a:t>Fuels: </a:t>
            </a:r>
          </a:p>
          <a:p>
            <a:pPr marL="347472" indent="-347472">
              <a:spcBef>
                <a:spcPts val="600"/>
              </a:spcBef>
              <a:spcAft>
                <a:spcPts val="1200"/>
              </a:spcAft>
              <a:buFont typeface="Arial" panose="020B0604020202020204" pitchFamily="34" charset="0"/>
              <a:buChar char="•"/>
              <a:defRPr/>
            </a:pPr>
            <a:r>
              <a:rPr lang="en-US" dirty="0"/>
              <a:t>Phosphocreatine and carbohydrates</a:t>
            </a:r>
          </a:p>
          <a:p>
            <a:pPr marL="347472" lvl="1" indent="-347472">
              <a:spcBef>
                <a:spcPts val="600"/>
              </a:spcBef>
              <a:spcAft>
                <a:spcPts val="1200"/>
              </a:spcAft>
              <a:defRPr/>
            </a:pPr>
            <a:r>
              <a:rPr lang="en-US" dirty="0"/>
              <a:t>For brief bursts of activity, little protein.</a:t>
            </a:r>
          </a:p>
        </p:txBody>
      </p:sp>
      <p:sp>
        <p:nvSpPr>
          <p:cNvPr id="8" name="Content Placeholder 3">
            <a:extLst>
              <a:ext uri="{FF2B5EF4-FFF2-40B4-BE49-F238E27FC236}">
                <a16:creationId xmlns:a16="http://schemas.microsoft.com/office/drawing/2014/main" id="{C62B6291-0963-442C-AB25-DAE1B056A4FC}"/>
              </a:ext>
            </a:extLst>
          </p:cNvPr>
          <p:cNvSpPr>
            <a:spLocks noGrp="1"/>
          </p:cNvSpPr>
          <p:nvPr>
            <p:ph sz="quarter" idx="15"/>
          </p:nvPr>
        </p:nvSpPr>
        <p:spPr/>
        <p:txBody>
          <a:bodyPr/>
          <a:lstStyle/>
          <a:p>
            <a:pPr>
              <a:spcBef>
                <a:spcPts val="600"/>
              </a:spcBef>
              <a:spcAft>
                <a:spcPts val="600"/>
              </a:spcAft>
              <a:defRPr/>
            </a:pPr>
            <a:r>
              <a:rPr lang="en-US" b="1" dirty="0"/>
              <a:t>Protein:</a:t>
            </a:r>
          </a:p>
          <a:p>
            <a:pPr marL="347472" lvl="1" indent="-347472">
              <a:spcBef>
                <a:spcPts val="600"/>
              </a:spcBef>
              <a:spcAft>
                <a:spcPts val="600"/>
              </a:spcAft>
              <a:defRPr/>
            </a:pPr>
            <a:r>
              <a:rPr lang="en-US" dirty="0"/>
              <a:t>Most needed early, in building phase. </a:t>
            </a:r>
          </a:p>
          <a:p>
            <a:pPr marL="347472" lvl="1" indent="-347472">
              <a:spcBef>
                <a:spcPts val="600"/>
              </a:spcBef>
              <a:spcAft>
                <a:spcPts val="600"/>
              </a:spcAft>
              <a:defRPr/>
            </a:pPr>
            <a:r>
              <a:rPr lang="en-US" dirty="0"/>
              <a:t>Reduced need in maintenance.</a:t>
            </a:r>
          </a:p>
          <a:p>
            <a:pPr marL="347472" lvl="1" indent="-347472">
              <a:spcBef>
                <a:spcPts val="600"/>
              </a:spcBef>
              <a:spcAft>
                <a:spcPts val="600"/>
              </a:spcAft>
              <a:defRPr/>
            </a:pPr>
            <a:r>
              <a:rPr lang="en-US" dirty="0"/>
              <a:t>Some extra protein during recovery.</a:t>
            </a:r>
          </a:p>
          <a:p>
            <a:pPr marL="347472" lvl="1" indent="-347472">
              <a:spcBef>
                <a:spcPts val="600"/>
              </a:spcBef>
              <a:spcAft>
                <a:spcPts val="600"/>
              </a:spcAft>
              <a:defRPr/>
            </a:pPr>
            <a:r>
              <a:rPr lang="en-US" dirty="0"/>
              <a:t>Consuming more protein than recommended offers no advantage.</a:t>
            </a:r>
          </a:p>
        </p:txBody>
      </p:sp>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79</a:t>
            </a:fld>
            <a:endParaRPr lang="en-US"/>
          </a:p>
        </p:txBody>
      </p:sp>
    </p:spTree>
    <p:extLst>
      <p:ext uri="{BB962C8B-B14F-4D97-AF65-F5344CB8AC3E}">
        <p14:creationId xmlns:p14="http://schemas.microsoft.com/office/powerpoint/2010/main" val="891699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943E-3D7F-4AA0-AE7A-4FCC663496F5}"/>
              </a:ext>
            </a:extLst>
          </p:cNvPr>
          <p:cNvSpPr>
            <a:spLocks noGrp="1"/>
          </p:cNvSpPr>
          <p:nvPr>
            <p:ph type="title"/>
          </p:nvPr>
        </p:nvSpPr>
        <p:spPr>
          <a:xfrm>
            <a:off x="342900" y="304800"/>
            <a:ext cx="2127168" cy="1571501"/>
          </a:xfrm>
        </p:spPr>
        <p:txBody>
          <a:bodyPr/>
          <a:lstStyle/>
          <a:p>
            <a:r>
              <a:rPr lang="en-US" dirty="0"/>
              <a:t>Figure 10-1: Benefits of Physical Activity</a:t>
            </a:r>
          </a:p>
        </p:txBody>
      </p:sp>
      <p:pic>
        <p:nvPicPr>
          <p:cNvPr id="8" name="Picture 2" descr="The gains and decreases of physical activities are listed.">
            <a:extLst>
              <a:ext uri="{FF2B5EF4-FFF2-40B4-BE49-F238E27FC236}">
                <a16:creationId xmlns:a16="http://schemas.microsoft.com/office/drawing/2014/main" id="{D4A5FF0B-5F7E-4FB9-8CAB-59A0A07E4C89}"/>
              </a:ext>
            </a:extLst>
          </p:cNvPr>
          <p:cNvPicPr>
            <a:picLocks noChangeAspect="1"/>
          </p:cNvPicPr>
          <p:nvPr/>
        </p:nvPicPr>
        <p:blipFill>
          <a:blip r:embed="rId3"/>
          <a:stretch>
            <a:fillRect/>
          </a:stretch>
        </p:blipFill>
        <p:spPr>
          <a:xfrm>
            <a:off x="2647448" y="200596"/>
            <a:ext cx="6235590" cy="5852160"/>
          </a:xfrm>
          <a:prstGeom prst="rect">
            <a:avLst/>
          </a:prstGeom>
        </p:spPr>
      </p:pic>
      <p:sp>
        <p:nvSpPr>
          <p:cNvPr id="4" name="Text Placeholder 3">
            <a:extLst>
              <a:ext uri="{FF2B5EF4-FFF2-40B4-BE49-F238E27FC236}">
                <a16:creationId xmlns:a16="http://schemas.microsoft.com/office/drawing/2014/main" id="{4CB3BAF1-1662-4CF3-9994-9B94B19839C7}"/>
              </a:ext>
            </a:extLst>
          </p:cNvPr>
          <p:cNvSpPr>
            <a:spLocks noGrp="1"/>
          </p:cNvSpPr>
          <p:nvPr>
            <p:ph type="body" sz="quarter" idx="39"/>
          </p:nvPr>
        </p:nvSpPr>
        <p:spPr>
          <a:xfrm>
            <a:off x="4850843" y="6155414"/>
            <a:ext cx="1828800" cy="181356"/>
          </a:xfrm>
        </p:spPr>
        <p:txBody>
          <a:bodyPr/>
          <a:lstStyle/>
          <a:p>
            <a:pPr algn="ctr"/>
            <a:r>
              <a:rPr lang="en-US" dirty="0" err="1">
                <a:solidFill>
                  <a:schemeClr val="tx1"/>
                </a:solidFill>
              </a:rPr>
              <a:t>Rubberball</a:t>
            </a:r>
            <a:r>
              <a:rPr lang="en-US" dirty="0">
                <a:solidFill>
                  <a:schemeClr val="tx1"/>
                </a:solidFill>
              </a:rPr>
              <a:t>/Getty Images </a:t>
            </a:r>
          </a:p>
        </p:txBody>
      </p:sp>
      <p:sp>
        <p:nvSpPr>
          <p:cNvPr id="5" name="Text Placeholder 4">
            <a:extLst>
              <a:ext uri="{FF2B5EF4-FFF2-40B4-BE49-F238E27FC236}">
                <a16:creationId xmlns:a16="http://schemas.microsoft.com/office/drawing/2014/main" id="{B8213CF1-12DB-466C-8DAA-3D259895318D}"/>
              </a:ext>
            </a:extLst>
          </p:cNvPr>
          <p:cNvSpPr>
            <a:spLocks noGrp="1"/>
          </p:cNvSpPr>
          <p:nvPr>
            <p:ph type="body" sz="quarter" idx="40"/>
          </p:nvPr>
        </p:nvSpPr>
        <p:spPr/>
        <p:txBody>
          <a:bodyPr/>
          <a:lstStyle/>
          <a:p>
            <a:r>
              <a:rPr lang="en-US" dirty="0">
                <a:hlinkClick r:id="rId4" action="ppaction://hlinksldjump"/>
              </a:rPr>
              <a:t>Access the text alternative for slide images</a:t>
            </a:r>
          </a:p>
        </p:txBody>
      </p:sp>
      <p:sp>
        <p:nvSpPr>
          <p:cNvPr id="6" name="Slide Number Placeholder 5">
            <a:extLst>
              <a:ext uri="{FF2B5EF4-FFF2-40B4-BE49-F238E27FC236}">
                <a16:creationId xmlns:a16="http://schemas.microsoft.com/office/drawing/2014/main" id="{D0283C62-11B0-4F84-9FEB-876030463C2E}"/>
              </a:ext>
            </a:extLst>
          </p:cNvPr>
          <p:cNvSpPr>
            <a:spLocks noGrp="1"/>
          </p:cNvSpPr>
          <p:nvPr>
            <p:ph type="sldNum" sz="quarter" idx="10"/>
          </p:nvPr>
        </p:nvSpPr>
        <p:spPr/>
        <p:txBody>
          <a:bodyPr/>
          <a:lstStyle/>
          <a:p>
            <a:fld id="{68151E55-6873-49E2-B8D5-2F265E6F1973}" type="slidenum">
              <a:rPr lang="en-US" smtClean="0"/>
              <a:pPr/>
              <a:t>8</a:t>
            </a:fld>
            <a:endParaRPr lang="en-US"/>
          </a:p>
        </p:txBody>
      </p:sp>
    </p:spTree>
    <p:extLst>
      <p:ext uri="{BB962C8B-B14F-4D97-AF65-F5344CB8AC3E}">
        <p14:creationId xmlns:p14="http://schemas.microsoft.com/office/powerpoint/2010/main" val="1239826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2196-D4B8-4A49-B2C9-4B356C154526}"/>
              </a:ext>
            </a:extLst>
          </p:cNvPr>
          <p:cNvSpPr>
            <a:spLocks noGrp="1"/>
          </p:cNvSpPr>
          <p:nvPr>
            <p:ph type="title"/>
          </p:nvPr>
        </p:nvSpPr>
        <p:spPr/>
        <p:txBody>
          <a:bodyPr/>
          <a:lstStyle/>
          <a:p>
            <a:r>
              <a:rPr lang="en-US" dirty="0"/>
              <a:t>Needs Before and During Strength and Power Training</a:t>
            </a:r>
          </a:p>
        </p:txBody>
      </p:sp>
      <p:sp>
        <p:nvSpPr>
          <p:cNvPr id="3" name="Content Placeholder 2">
            <a:extLst>
              <a:ext uri="{FF2B5EF4-FFF2-40B4-BE49-F238E27FC236}">
                <a16:creationId xmlns:a16="http://schemas.microsoft.com/office/drawing/2014/main" id="{3DF9AAEE-5CF6-4190-A62A-A2706EDFC73B}"/>
              </a:ext>
            </a:extLst>
          </p:cNvPr>
          <p:cNvSpPr>
            <a:spLocks noGrp="1"/>
          </p:cNvSpPr>
          <p:nvPr>
            <p:ph sz="quarter" idx="11"/>
          </p:nvPr>
        </p:nvSpPr>
        <p:spPr>
          <a:xfrm>
            <a:off x="342899" y="1276710"/>
            <a:ext cx="4965701" cy="5162190"/>
          </a:xfrm>
        </p:spPr>
        <p:txBody>
          <a:bodyPr/>
          <a:lstStyle/>
          <a:p>
            <a:pPr>
              <a:spcBef>
                <a:spcPts val="200"/>
              </a:spcBef>
              <a:spcAft>
                <a:spcPts val="200"/>
              </a:spcAft>
              <a:defRPr/>
            </a:pPr>
            <a:r>
              <a:rPr lang="en-US" dirty="0"/>
              <a:t>Focus: calories, carbohydrates, and fluids.</a:t>
            </a:r>
          </a:p>
          <a:p>
            <a:pPr>
              <a:spcBef>
                <a:spcPts val="200"/>
              </a:spcBef>
              <a:spcAft>
                <a:spcPts val="200"/>
              </a:spcAft>
              <a:defRPr/>
            </a:pPr>
            <a:r>
              <a:rPr lang="en-US" b="1" dirty="0"/>
              <a:t>Adequate hydration:</a:t>
            </a:r>
          </a:p>
          <a:p>
            <a:pPr marL="347472" lvl="1" indent="-347472">
              <a:spcBef>
                <a:spcPts val="200"/>
              </a:spcBef>
              <a:spcAft>
                <a:spcPts val="200"/>
              </a:spcAft>
              <a:defRPr/>
            </a:pPr>
            <a:r>
              <a:rPr lang="en-US" dirty="0"/>
              <a:t>Detected through urine color.</a:t>
            </a:r>
          </a:p>
          <a:p>
            <a:pPr marL="347472" lvl="1" indent="-347472">
              <a:spcBef>
                <a:spcPts val="200"/>
              </a:spcBef>
              <a:spcAft>
                <a:spcPts val="200"/>
              </a:spcAft>
              <a:defRPr/>
            </a:pPr>
            <a:r>
              <a:rPr lang="en-US" dirty="0"/>
              <a:t>Water or sports drinks sufficient.</a:t>
            </a:r>
          </a:p>
          <a:p>
            <a:pPr>
              <a:spcBef>
                <a:spcPts val="200"/>
              </a:spcBef>
              <a:spcAft>
                <a:spcPts val="200"/>
              </a:spcAft>
              <a:defRPr/>
            </a:pPr>
            <a:r>
              <a:rPr lang="en-US" dirty="0"/>
              <a:t>Adequate carbohydrate ingestion, immediately before/after exercise:</a:t>
            </a:r>
          </a:p>
          <a:p>
            <a:pPr marL="347472" lvl="2" indent="-347472">
              <a:spcBef>
                <a:spcPts val="200"/>
              </a:spcBef>
              <a:spcAft>
                <a:spcPts val="200"/>
              </a:spcAft>
              <a:defRPr/>
            </a:pPr>
            <a:r>
              <a:rPr lang="en-US" sz="2400" dirty="0"/>
              <a:t>4 to 7 grams per kilogram body weight.</a:t>
            </a:r>
          </a:p>
          <a:p>
            <a:pPr>
              <a:spcBef>
                <a:spcPts val="200"/>
              </a:spcBef>
              <a:spcAft>
                <a:spcPts val="200"/>
              </a:spcAft>
              <a:defRPr/>
            </a:pPr>
            <a:r>
              <a:rPr lang="en-US" dirty="0"/>
              <a:t>Creatine supplements:</a:t>
            </a:r>
          </a:p>
          <a:p>
            <a:pPr marL="347472" lvl="1" indent="-347472">
              <a:spcBef>
                <a:spcPts val="200"/>
              </a:spcBef>
              <a:spcAft>
                <a:spcPts val="200"/>
              </a:spcAft>
              <a:defRPr/>
            </a:pPr>
            <a:r>
              <a:rPr lang="en-US" dirty="0"/>
              <a:t>An option in power sports.</a:t>
            </a:r>
          </a:p>
          <a:p>
            <a:pPr marL="347472" lvl="1" indent="-347472">
              <a:spcBef>
                <a:spcPts val="200"/>
              </a:spcBef>
              <a:spcAft>
                <a:spcPts val="200"/>
              </a:spcAft>
              <a:defRPr/>
            </a:pPr>
            <a:r>
              <a:rPr lang="en-US" dirty="0"/>
              <a:t>Fat intake 20% to 35% total calories.</a:t>
            </a:r>
          </a:p>
        </p:txBody>
      </p:sp>
      <p:pic>
        <p:nvPicPr>
          <p:cNvPr id="7" name="Picture 3" descr="An athlete working out with a dumbbell.">
            <a:extLst>
              <a:ext uri="{FF2B5EF4-FFF2-40B4-BE49-F238E27FC236}">
                <a16:creationId xmlns:a16="http://schemas.microsoft.com/office/drawing/2014/main" id="{AC41F89E-6B01-44A5-A381-23A1494CE6F8}"/>
              </a:ext>
            </a:extLst>
          </p:cNvPr>
          <p:cNvPicPr>
            <a:picLocks noChangeAspect="1"/>
          </p:cNvPicPr>
          <p:nvPr/>
        </p:nvPicPr>
        <p:blipFill>
          <a:blip r:embed="rId3"/>
          <a:stretch>
            <a:fillRect/>
          </a:stretch>
        </p:blipFill>
        <p:spPr>
          <a:xfrm>
            <a:off x="5518250" y="1321414"/>
            <a:ext cx="3294976" cy="4937760"/>
          </a:xfrm>
          <a:prstGeom prst="rect">
            <a:avLst/>
          </a:prstGeom>
        </p:spPr>
      </p:pic>
      <p:sp>
        <p:nvSpPr>
          <p:cNvPr id="4" name="Text Placeholder 4">
            <a:extLst>
              <a:ext uri="{FF2B5EF4-FFF2-40B4-BE49-F238E27FC236}">
                <a16:creationId xmlns:a16="http://schemas.microsoft.com/office/drawing/2014/main" id="{C76CA6F1-F493-415B-9ABE-84FCBBA673A9}"/>
              </a:ext>
            </a:extLst>
          </p:cNvPr>
          <p:cNvSpPr>
            <a:spLocks noGrp="1"/>
          </p:cNvSpPr>
          <p:nvPr>
            <p:ph type="body" sz="quarter" idx="39"/>
          </p:nvPr>
        </p:nvSpPr>
        <p:spPr>
          <a:xfrm>
            <a:off x="6617098" y="6304908"/>
            <a:ext cx="1097280" cy="169617"/>
          </a:xfrm>
        </p:spPr>
        <p:txBody>
          <a:bodyPr/>
          <a:lstStyle/>
          <a:p>
            <a:pPr algn="ctr"/>
            <a:r>
              <a:rPr lang="en-US" dirty="0">
                <a:solidFill>
                  <a:schemeClr val="tx1"/>
                </a:solidFill>
              </a:rPr>
              <a:t>Ingram Publishing</a:t>
            </a:r>
          </a:p>
        </p:txBody>
      </p:sp>
      <p:sp>
        <p:nvSpPr>
          <p:cNvPr id="6" name="Slide Number Placeholder 5">
            <a:extLst>
              <a:ext uri="{FF2B5EF4-FFF2-40B4-BE49-F238E27FC236}">
                <a16:creationId xmlns:a16="http://schemas.microsoft.com/office/drawing/2014/main" id="{BB838C7E-B911-446F-9047-3D0000AB3B4A}"/>
              </a:ext>
            </a:extLst>
          </p:cNvPr>
          <p:cNvSpPr>
            <a:spLocks noGrp="1"/>
          </p:cNvSpPr>
          <p:nvPr>
            <p:ph type="sldNum" sz="quarter" idx="10"/>
          </p:nvPr>
        </p:nvSpPr>
        <p:spPr/>
        <p:txBody>
          <a:bodyPr/>
          <a:lstStyle/>
          <a:p>
            <a:fld id="{68151E55-6873-49E2-B8D5-2F265E6F1973}" type="slidenum">
              <a:rPr lang="en-US" smtClean="0"/>
              <a:pPr/>
              <a:t>80</a:t>
            </a:fld>
            <a:endParaRPr lang="en-US"/>
          </a:p>
        </p:txBody>
      </p:sp>
    </p:spTree>
    <p:extLst>
      <p:ext uri="{BB962C8B-B14F-4D97-AF65-F5344CB8AC3E}">
        <p14:creationId xmlns:p14="http://schemas.microsoft.com/office/powerpoint/2010/main" val="6132741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2196-D4B8-4A49-B2C9-4B356C154526}"/>
              </a:ext>
            </a:extLst>
          </p:cNvPr>
          <p:cNvSpPr>
            <a:spLocks noGrp="1"/>
          </p:cNvSpPr>
          <p:nvPr>
            <p:ph type="title"/>
          </p:nvPr>
        </p:nvSpPr>
        <p:spPr/>
        <p:txBody>
          <a:bodyPr/>
          <a:lstStyle/>
          <a:p>
            <a:r>
              <a:rPr lang="en-US" dirty="0"/>
              <a:t>Needs After Strength and Power Activities</a:t>
            </a:r>
          </a:p>
        </p:txBody>
      </p:sp>
      <p:sp>
        <p:nvSpPr>
          <p:cNvPr id="9" name="Content Placeholder 2">
            <a:extLst>
              <a:ext uri="{FF2B5EF4-FFF2-40B4-BE49-F238E27FC236}">
                <a16:creationId xmlns:a16="http://schemas.microsoft.com/office/drawing/2014/main" id="{0ADC82DD-0551-47CB-A13E-71FF5BE0B005}"/>
              </a:ext>
            </a:extLst>
          </p:cNvPr>
          <p:cNvSpPr>
            <a:spLocks noGrp="1"/>
          </p:cNvSpPr>
          <p:nvPr>
            <p:ph sz="quarter" idx="11"/>
          </p:nvPr>
        </p:nvSpPr>
        <p:spPr>
          <a:xfrm>
            <a:off x="342900" y="1276710"/>
            <a:ext cx="4419600" cy="4929910"/>
          </a:xfrm>
        </p:spPr>
        <p:txBody>
          <a:bodyPr/>
          <a:lstStyle/>
          <a:p>
            <a:pPr>
              <a:spcBef>
                <a:spcPts val="1000"/>
              </a:spcBef>
              <a:spcAft>
                <a:spcPts val="600"/>
              </a:spcAft>
              <a:defRPr/>
            </a:pPr>
            <a:r>
              <a:rPr lang="en-US" dirty="0"/>
              <a:t>Consuming carbohydrates and protein promotes recovery.</a:t>
            </a:r>
          </a:p>
          <a:p>
            <a:pPr>
              <a:spcBef>
                <a:spcPts val="1000"/>
              </a:spcBef>
              <a:spcAft>
                <a:spcPts val="600"/>
              </a:spcAft>
              <a:defRPr/>
            </a:pPr>
            <a:r>
              <a:rPr lang="en-US" b="1" dirty="0"/>
              <a:t>Carbohydrates: </a:t>
            </a:r>
            <a:r>
              <a:rPr lang="en-US" dirty="0"/>
              <a:t>1.2 to 1.5 grams per kilogram of body weight. </a:t>
            </a:r>
          </a:p>
          <a:p>
            <a:pPr>
              <a:spcBef>
                <a:spcPts val="1000"/>
              </a:spcBef>
              <a:spcAft>
                <a:spcPts val="600"/>
              </a:spcAft>
              <a:defRPr/>
            </a:pPr>
            <a:r>
              <a:rPr lang="en-US" b="1" dirty="0"/>
              <a:t>Protein: </a:t>
            </a:r>
            <a:r>
              <a:rPr lang="en-US" dirty="0"/>
              <a:t>Consume 15 to 25 grams of high-quality protein 1 to 2 hours after exercise.</a:t>
            </a:r>
          </a:p>
          <a:p>
            <a:pPr marL="342900" indent="-342900">
              <a:spcBef>
                <a:spcPts val="1000"/>
              </a:spcBef>
              <a:spcAft>
                <a:spcPts val="600"/>
              </a:spcAft>
              <a:buFont typeface="Arial" panose="020B0604020202020204" pitchFamily="34" charset="0"/>
              <a:buChar char="•"/>
              <a:defRPr/>
            </a:pPr>
            <a:r>
              <a:rPr lang="en-US" dirty="0"/>
              <a:t>Requires 3:1 ratio of carbohydrate to high-quality protein.</a:t>
            </a:r>
            <a:endParaRPr lang="en-US" altLang="en-US" dirty="0"/>
          </a:p>
        </p:txBody>
      </p:sp>
      <p:pic>
        <p:nvPicPr>
          <p:cNvPr id="7" name="Picture 3">
            <a:extLst>
              <a:ext uri="{FF2B5EF4-FFF2-40B4-BE49-F238E27FC236}">
                <a16:creationId xmlns:a16="http://schemas.microsoft.com/office/drawing/2014/main" id="{AC41F89E-6B01-44A5-A381-23A1494CE6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21524" y="1044735"/>
            <a:ext cx="2249325" cy="3840480"/>
          </a:xfrm>
          <a:prstGeom prst="rect">
            <a:avLst/>
          </a:prstGeom>
        </p:spPr>
      </p:pic>
      <p:sp>
        <p:nvSpPr>
          <p:cNvPr id="11" name="Content Placeholder 4">
            <a:extLst>
              <a:ext uri="{FF2B5EF4-FFF2-40B4-BE49-F238E27FC236}">
                <a16:creationId xmlns:a16="http://schemas.microsoft.com/office/drawing/2014/main" id="{71A83D38-5B9E-46C7-95F3-3EC986FAFF01}"/>
              </a:ext>
            </a:extLst>
          </p:cNvPr>
          <p:cNvSpPr>
            <a:spLocks noGrp="1"/>
          </p:cNvSpPr>
          <p:nvPr>
            <p:ph sz="quarter" idx="17"/>
          </p:nvPr>
        </p:nvSpPr>
        <p:spPr>
          <a:xfrm>
            <a:off x="4940300" y="4972855"/>
            <a:ext cx="3860800" cy="1577446"/>
          </a:xfrm>
          <a:solidFill>
            <a:srgbClr val="FFE4C8"/>
          </a:solidFill>
        </p:spPr>
        <p:txBody>
          <a:bodyPr/>
          <a:lstStyle/>
          <a:p>
            <a:r>
              <a:rPr lang="en-US" sz="2000" dirty="0"/>
              <a:t>This 2-cup serving of low-fat chocolate milk is a go-to recovery drink with 52 grams of carbohydrate and 16 grams of protein.</a:t>
            </a:r>
          </a:p>
        </p:txBody>
      </p:sp>
      <p:sp>
        <p:nvSpPr>
          <p:cNvPr id="6" name="Slide Number Placeholder 5">
            <a:extLst>
              <a:ext uri="{FF2B5EF4-FFF2-40B4-BE49-F238E27FC236}">
                <a16:creationId xmlns:a16="http://schemas.microsoft.com/office/drawing/2014/main" id="{BB838C7E-B911-446F-9047-3D0000AB3B4A}"/>
              </a:ext>
            </a:extLst>
          </p:cNvPr>
          <p:cNvSpPr>
            <a:spLocks noGrp="1"/>
          </p:cNvSpPr>
          <p:nvPr>
            <p:ph type="sldNum" sz="quarter" idx="10"/>
          </p:nvPr>
        </p:nvSpPr>
        <p:spPr/>
        <p:txBody>
          <a:bodyPr/>
          <a:lstStyle/>
          <a:p>
            <a:fld id="{68151E55-6873-49E2-B8D5-2F265E6F1973}" type="slidenum">
              <a:rPr lang="en-US" smtClean="0"/>
              <a:pPr/>
              <a:t>81</a:t>
            </a:fld>
            <a:endParaRPr lang="en-US"/>
          </a:p>
        </p:txBody>
      </p:sp>
    </p:spTree>
    <p:extLst>
      <p:ext uri="{BB962C8B-B14F-4D97-AF65-F5344CB8AC3E}">
        <p14:creationId xmlns:p14="http://schemas.microsoft.com/office/powerpoint/2010/main" val="32838325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NEWSWORTHY NUTRITION: Branched-chain amino acids impact health and lifespan in mice</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a:solidFill>
            <a:schemeClr val="bg1"/>
          </a:solidFill>
        </p:spPr>
        <p:txBody>
          <a:bodyPr/>
          <a:lstStyle/>
          <a:p>
            <a:pPr>
              <a:spcBef>
                <a:spcPts val="600"/>
              </a:spcBef>
              <a:spcAft>
                <a:spcPts val="200"/>
              </a:spcAft>
            </a:pPr>
            <a:r>
              <a:rPr lang="en-US" sz="1800" dirty="0"/>
              <a:t>Branched-chain amino acids (BCAAs) leucine, isoleucine, and valine have muscle-building benefits, but in excess may reduce lifespan, negatively impact mood, and lead to weight gain</a:t>
            </a:r>
          </a:p>
          <a:p>
            <a:pPr>
              <a:spcBef>
                <a:spcPts val="600"/>
              </a:spcBef>
              <a:spcAft>
                <a:spcPts val="200"/>
              </a:spcAft>
            </a:pPr>
            <a:r>
              <a:rPr lang="en-US" sz="1800" b="1" dirty="0"/>
              <a:t>INTRODUCTION: </a:t>
            </a:r>
            <a:r>
              <a:rPr lang="en-US" sz="1800" dirty="0"/>
              <a:t>Elevated BCAAs are associated with obesity and insulin resistance. </a:t>
            </a:r>
          </a:p>
          <a:p>
            <a:pPr>
              <a:spcBef>
                <a:spcPts val="600"/>
              </a:spcBef>
              <a:spcAft>
                <a:spcPts val="200"/>
              </a:spcAft>
            </a:pPr>
            <a:r>
              <a:rPr lang="en-US" sz="1800" b="1" dirty="0"/>
              <a:t>OBJECTIVE: </a:t>
            </a:r>
            <a:r>
              <a:rPr lang="en-US" sz="1800" dirty="0"/>
              <a:t>To evaluate the long-term effects of BCAA exposure on appetite, weight, mood, and lifespan. </a:t>
            </a:r>
          </a:p>
          <a:p>
            <a:pPr>
              <a:spcBef>
                <a:spcPts val="600"/>
              </a:spcBef>
              <a:spcAft>
                <a:spcPts val="200"/>
              </a:spcAft>
            </a:pPr>
            <a:r>
              <a:rPr lang="en-US" sz="1800" b="1" dirty="0"/>
              <a:t>METHODS: </a:t>
            </a:r>
            <a:r>
              <a:rPr lang="en-US" sz="1800" dirty="0"/>
              <a:t>Mice were fed dietary BCAAs in amounts of 200%, 50%, or 20% of the typical intakes throughout their life. </a:t>
            </a:r>
          </a:p>
          <a:p>
            <a:pPr>
              <a:spcBef>
                <a:spcPts val="600"/>
              </a:spcBef>
              <a:spcAft>
                <a:spcPts val="200"/>
              </a:spcAft>
            </a:pPr>
            <a:r>
              <a:rPr lang="en-US" sz="1800" b="1" dirty="0"/>
              <a:t>RESULTS: </a:t>
            </a:r>
            <a:r>
              <a:rPr lang="en-US" sz="1800" dirty="0"/>
              <a:t>Mice who were fed the highest amount of BCAAs increased their blood BCAA levels, which resulted in obesity and a shortened lifespan. </a:t>
            </a:r>
          </a:p>
          <a:p>
            <a:pPr>
              <a:spcBef>
                <a:spcPts val="600"/>
              </a:spcBef>
              <a:spcAft>
                <a:spcPts val="200"/>
              </a:spcAft>
            </a:pPr>
            <a:r>
              <a:rPr lang="en-US" sz="1800" b="1" dirty="0"/>
              <a:t>CONCLUSION: </a:t>
            </a:r>
            <a:r>
              <a:rPr lang="en-US" sz="1800" dirty="0"/>
              <a:t>Diets high in protein and low in carbohydrates had detrimental effects for health of mice in mid to late life, and also led to a shortened lifespan. Athletes should vary protein sources in order to get a variety of essential amino acids through a healthy and balanced diet rich in fiber, vitamins, and minerals.</a:t>
            </a:r>
          </a:p>
          <a:p>
            <a:pPr>
              <a:spcBef>
                <a:spcPts val="600"/>
              </a:spcBef>
              <a:spcAft>
                <a:spcPts val="200"/>
              </a:spcAft>
            </a:pPr>
            <a:r>
              <a:rPr lang="en-US" sz="1800" b="1" dirty="0"/>
              <a:t>Source: </a:t>
            </a:r>
            <a:r>
              <a:rPr lang="en-US" sz="1800" dirty="0"/>
              <a:t>Solon-</a:t>
            </a:r>
            <a:r>
              <a:rPr lang="en-US" sz="1800" dirty="0" err="1"/>
              <a:t>Biet</a:t>
            </a:r>
            <a:r>
              <a:rPr lang="en-US" sz="1800" dirty="0"/>
              <a:t> SM and others: Nature Metabolism 1(5):532, 2019.</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82</a:t>
            </a:fld>
            <a:endParaRPr lang="en-US"/>
          </a:p>
        </p:txBody>
      </p:sp>
    </p:spTree>
    <p:extLst>
      <p:ext uri="{BB962C8B-B14F-4D97-AF65-F5344CB8AC3E}">
        <p14:creationId xmlns:p14="http://schemas.microsoft.com/office/powerpoint/2010/main" val="14773024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2DA1-5932-4999-AD4F-6D8955C3EFA6}"/>
              </a:ext>
            </a:extLst>
          </p:cNvPr>
          <p:cNvSpPr>
            <a:spLocks noGrp="1"/>
          </p:cNvSpPr>
          <p:nvPr>
            <p:ph type="title"/>
          </p:nvPr>
        </p:nvSpPr>
        <p:spPr/>
        <p:txBody>
          <a:bodyPr/>
          <a:lstStyle/>
          <a:p>
            <a:r>
              <a:rPr lang="en-US" dirty="0"/>
              <a:t>Periodization</a:t>
            </a:r>
          </a:p>
        </p:txBody>
      </p:sp>
      <p:sp>
        <p:nvSpPr>
          <p:cNvPr id="10" name="Content Placeholder 2">
            <a:extLst>
              <a:ext uri="{FF2B5EF4-FFF2-40B4-BE49-F238E27FC236}">
                <a16:creationId xmlns:a16="http://schemas.microsoft.com/office/drawing/2014/main" id="{EACC0D46-0933-443A-B66E-CD1C0358E175}"/>
              </a:ext>
            </a:extLst>
          </p:cNvPr>
          <p:cNvSpPr>
            <a:spLocks noGrp="1"/>
          </p:cNvSpPr>
          <p:nvPr>
            <p:ph sz="quarter" idx="11"/>
          </p:nvPr>
        </p:nvSpPr>
        <p:spPr>
          <a:xfrm>
            <a:off x="342900" y="1276710"/>
            <a:ext cx="8458200" cy="958490"/>
          </a:xfrm>
        </p:spPr>
        <p:txBody>
          <a:bodyPr/>
          <a:lstStyle/>
          <a:p>
            <a:pPr>
              <a:spcBef>
                <a:spcPts val="600"/>
              </a:spcBef>
              <a:spcAft>
                <a:spcPts val="0"/>
              </a:spcAft>
            </a:pPr>
            <a:r>
              <a:rPr lang="en-US" dirty="0"/>
              <a:t>Training technique used by power athletes.</a:t>
            </a:r>
          </a:p>
          <a:p>
            <a:pPr marL="347472" lvl="1" indent="-347472">
              <a:spcBef>
                <a:spcPts val="600"/>
              </a:spcBef>
            </a:pPr>
            <a:r>
              <a:rPr lang="en-US" dirty="0"/>
              <a:t>Physical stresses on body change throughout the year.</a:t>
            </a:r>
          </a:p>
        </p:txBody>
      </p:sp>
      <p:sp>
        <p:nvSpPr>
          <p:cNvPr id="11" name="Content Placeholder 3">
            <a:extLst>
              <a:ext uri="{FF2B5EF4-FFF2-40B4-BE49-F238E27FC236}">
                <a16:creationId xmlns:a16="http://schemas.microsoft.com/office/drawing/2014/main" id="{67E1C536-9ED6-4063-ABAF-72B16A469884}"/>
              </a:ext>
            </a:extLst>
          </p:cNvPr>
          <p:cNvSpPr>
            <a:spLocks noGrp="1"/>
          </p:cNvSpPr>
          <p:nvPr>
            <p:ph sz="quarter" idx="15"/>
          </p:nvPr>
        </p:nvSpPr>
        <p:spPr>
          <a:xfrm>
            <a:off x="342900" y="2438400"/>
            <a:ext cx="4229100" cy="3812646"/>
          </a:xfrm>
        </p:spPr>
        <p:txBody>
          <a:bodyPr/>
          <a:lstStyle/>
          <a:p>
            <a:pPr>
              <a:spcBef>
                <a:spcPts val="600"/>
              </a:spcBef>
              <a:spcAft>
                <a:spcPts val="600"/>
              </a:spcAft>
            </a:pPr>
            <a:r>
              <a:rPr lang="en-US" b="1" dirty="0"/>
              <a:t>Early in training season:</a:t>
            </a:r>
          </a:p>
          <a:p>
            <a:pPr marL="347472" lvl="1" indent="-347472">
              <a:spcBef>
                <a:spcPts val="600"/>
              </a:spcBef>
              <a:spcAft>
                <a:spcPts val="600"/>
              </a:spcAft>
            </a:pPr>
            <a:r>
              <a:rPr lang="en-US" dirty="0"/>
              <a:t>Athletes work on building aerobic endurance.</a:t>
            </a:r>
          </a:p>
          <a:p>
            <a:pPr>
              <a:spcBef>
                <a:spcPts val="600"/>
              </a:spcBef>
              <a:spcAft>
                <a:spcPts val="600"/>
              </a:spcAft>
            </a:pPr>
            <a:r>
              <a:rPr lang="en-US" b="1" dirty="0"/>
              <a:t>After gains in aerobic capacity achieved: </a:t>
            </a:r>
          </a:p>
          <a:p>
            <a:pPr marL="347472" lvl="1" indent="-347472">
              <a:spcBef>
                <a:spcPts val="600"/>
              </a:spcBef>
              <a:spcAft>
                <a:spcPts val="600"/>
              </a:spcAft>
            </a:pPr>
            <a:r>
              <a:rPr lang="en-US" dirty="0"/>
              <a:t>Focus shifts to building strength, power, and sport-specific skills.</a:t>
            </a:r>
          </a:p>
        </p:txBody>
      </p:sp>
      <p:sp>
        <p:nvSpPr>
          <p:cNvPr id="12" name="Content Placeholder 4">
            <a:extLst>
              <a:ext uri="{FF2B5EF4-FFF2-40B4-BE49-F238E27FC236}">
                <a16:creationId xmlns:a16="http://schemas.microsoft.com/office/drawing/2014/main" id="{BD898807-B76F-469D-9628-C8053BCA0F24}"/>
              </a:ext>
            </a:extLst>
          </p:cNvPr>
          <p:cNvSpPr>
            <a:spLocks noGrp="1"/>
          </p:cNvSpPr>
          <p:nvPr>
            <p:ph sz="quarter" idx="17"/>
          </p:nvPr>
        </p:nvSpPr>
        <p:spPr>
          <a:xfrm>
            <a:off x="4749800" y="2438400"/>
            <a:ext cx="4051300" cy="4114800"/>
          </a:xfrm>
        </p:spPr>
        <p:txBody>
          <a:bodyPr/>
          <a:lstStyle/>
          <a:p>
            <a:pPr>
              <a:spcAft>
                <a:spcPts val="0"/>
              </a:spcAft>
            </a:pPr>
            <a:r>
              <a:rPr lang="en-US" b="1" dirty="0"/>
              <a:t>During competitive season:</a:t>
            </a:r>
          </a:p>
          <a:p>
            <a:pPr marL="347472" lvl="1" indent="-347472">
              <a:spcBef>
                <a:spcPts val="0"/>
              </a:spcBef>
              <a:spcAft>
                <a:spcPts val="0"/>
              </a:spcAft>
            </a:pPr>
            <a:r>
              <a:rPr lang="en-US" dirty="0"/>
              <a:t>Daily workouts are scaled back, but activity is intense and of long duration on game days.</a:t>
            </a:r>
          </a:p>
          <a:p>
            <a:pPr>
              <a:spcAft>
                <a:spcPts val="0"/>
              </a:spcAft>
            </a:pPr>
            <a:r>
              <a:rPr lang="en-US" b="1" dirty="0"/>
              <a:t>In the off-season:</a:t>
            </a:r>
          </a:p>
          <a:p>
            <a:pPr marL="347472" lvl="1" indent="-347472">
              <a:spcBef>
                <a:spcPts val="0"/>
              </a:spcBef>
              <a:spcAft>
                <a:spcPts val="0"/>
              </a:spcAft>
            </a:pPr>
            <a:r>
              <a:rPr lang="en-US" dirty="0"/>
              <a:t>Athletes work out to stay in shape, but volume is lower than it was in the season.</a:t>
            </a:r>
          </a:p>
        </p:txBody>
      </p:sp>
      <p:sp>
        <p:nvSpPr>
          <p:cNvPr id="7" name="Slide Number Placeholder 5">
            <a:extLst>
              <a:ext uri="{FF2B5EF4-FFF2-40B4-BE49-F238E27FC236}">
                <a16:creationId xmlns:a16="http://schemas.microsoft.com/office/drawing/2014/main" id="{03A8843E-D5BD-4FB9-AD03-2B62C1BF1E9C}"/>
              </a:ext>
            </a:extLst>
          </p:cNvPr>
          <p:cNvSpPr>
            <a:spLocks noGrp="1"/>
          </p:cNvSpPr>
          <p:nvPr>
            <p:ph type="sldNum" sz="quarter" idx="10"/>
          </p:nvPr>
        </p:nvSpPr>
        <p:spPr/>
        <p:txBody>
          <a:bodyPr/>
          <a:lstStyle/>
          <a:p>
            <a:fld id="{68151E55-6873-49E2-B8D5-2F265E6F1973}" type="slidenum">
              <a:rPr lang="en-US" smtClean="0"/>
              <a:pPr/>
              <a:t>83</a:t>
            </a:fld>
            <a:endParaRPr lang="en-US"/>
          </a:p>
        </p:txBody>
      </p:sp>
    </p:spTree>
    <p:extLst>
      <p:ext uri="{BB962C8B-B14F-4D97-AF65-F5344CB8AC3E}">
        <p14:creationId xmlns:p14="http://schemas.microsoft.com/office/powerpoint/2010/main" val="1185271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Table 10-9: Sample Recovery Meals</a:t>
            </a:r>
            <a:endParaRPr lang="en-US" sz="1200" dirty="0">
              <a:solidFill>
                <a:schemeClr val="tx1"/>
              </a:solidFill>
            </a:endParaRPr>
          </a:p>
        </p:txBody>
      </p:sp>
      <p:sp>
        <p:nvSpPr>
          <p:cNvPr id="7" name="Content Placeholder 2">
            <a:extLst>
              <a:ext uri="{FF2B5EF4-FFF2-40B4-BE49-F238E27FC236}">
                <a16:creationId xmlns:a16="http://schemas.microsoft.com/office/drawing/2014/main" id="{657623F7-08E7-4893-A927-7F50E44C2D7B}"/>
              </a:ext>
            </a:extLst>
          </p:cNvPr>
          <p:cNvSpPr>
            <a:spLocks noGrp="1"/>
          </p:cNvSpPr>
          <p:nvPr>
            <p:ph sz="quarter" idx="11"/>
          </p:nvPr>
        </p:nvSpPr>
        <p:spPr>
          <a:xfrm>
            <a:off x="342900" y="1276709"/>
            <a:ext cx="4432300" cy="2774591"/>
          </a:xfrm>
        </p:spPr>
        <p:txBody>
          <a:bodyPr/>
          <a:lstStyle/>
          <a:p>
            <a:pPr>
              <a:spcAft>
                <a:spcPts val="0"/>
              </a:spcAft>
            </a:pPr>
            <a:r>
              <a:rPr lang="en-US" sz="2200" b="1" dirty="0"/>
              <a:t>Option 1: </a:t>
            </a:r>
          </a:p>
          <a:p>
            <a:pPr>
              <a:spcAft>
                <a:spcPts val="0"/>
              </a:spcAft>
            </a:pPr>
            <a:r>
              <a:rPr lang="en-US" sz="2200" i="1" dirty="0"/>
              <a:t>491 kcal, </a:t>
            </a:r>
          </a:p>
          <a:p>
            <a:pPr>
              <a:spcAft>
                <a:spcPts val="0"/>
              </a:spcAft>
            </a:pPr>
            <a:r>
              <a:rPr lang="en-US" sz="2200" i="1" dirty="0"/>
              <a:t>69 grams carbohydrate, </a:t>
            </a:r>
          </a:p>
          <a:p>
            <a:pPr>
              <a:spcAft>
                <a:spcPts val="0"/>
              </a:spcAft>
            </a:pPr>
            <a:r>
              <a:rPr lang="en-US" sz="2200" i="1" dirty="0"/>
              <a:t>31 grams protein, 10 grams fat.</a:t>
            </a:r>
          </a:p>
          <a:p>
            <a:pPr>
              <a:spcAft>
                <a:spcPts val="0"/>
              </a:spcAft>
            </a:pPr>
            <a:r>
              <a:rPr lang="en-US" sz="2200" dirty="0"/>
              <a:t>Bagel, 1 regular</a:t>
            </a:r>
          </a:p>
          <a:p>
            <a:pPr>
              <a:spcAft>
                <a:spcPts val="0"/>
              </a:spcAft>
            </a:pPr>
            <a:r>
              <a:rPr lang="en-US" sz="2200" dirty="0"/>
              <a:t>Deli turkey, 1 ounce</a:t>
            </a:r>
          </a:p>
          <a:p>
            <a:pPr>
              <a:spcAft>
                <a:spcPts val="0"/>
              </a:spcAft>
            </a:pPr>
            <a:r>
              <a:rPr lang="en-US" sz="2200" dirty="0"/>
              <a:t>Swiss cheese, 1 ounce</a:t>
            </a:r>
          </a:p>
          <a:p>
            <a:pPr>
              <a:spcAft>
                <a:spcPts val="0"/>
              </a:spcAft>
            </a:pPr>
            <a:r>
              <a:rPr lang="en-US" sz="2200" dirty="0"/>
              <a:t>Low-fat milk, 1 cup</a:t>
            </a:r>
          </a:p>
        </p:txBody>
      </p:sp>
      <p:sp>
        <p:nvSpPr>
          <p:cNvPr id="8" name="Content Placeholder 3">
            <a:extLst>
              <a:ext uri="{FF2B5EF4-FFF2-40B4-BE49-F238E27FC236}">
                <a16:creationId xmlns:a16="http://schemas.microsoft.com/office/drawing/2014/main" id="{4A57A655-5FB4-4A76-A3CE-76BD7C9B8499}"/>
              </a:ext>
            </a:extLst>
          </p:cNvPr>
          <p:cNvSpPr>
            <a:spLocks noGrp="1"/>
          </p:cNvSpPr>
          <p:nvPr>
            <p:ph sz="quarter" idx="15"/>
          </p:nvPr>
        </p:nvSpPr>
        <p:spPr>
          <a:xfrm>
            <a:off x="5207000" y="1276710"/>
            <a:ext cx="3594100" cy="2774590"/>
          </a:xfrm>
        </p:spPr>
        <p:txBody>
          <a:bodyPr/>
          <a:lstStyle/>
          <a:p>
            <a:pPr>
              <a:spcAft>
                <a:spcPts val="0"/>
              </a:spcAft>
            </a:pPr>
            <a:r>
              <a:rPr lang="en-US" sz="2200" b="1" dirty="0"/>
              <a:t>Option 2:</a:t>
            </a:r>
          </a:p>
          <a:p>
            <a:pPr>
              <a:spcAft>
                <a:spcPts val="0"/>
              </a:spcAft>
            </a:pPr>
            <a:r>
              <a:rPr lang="en-US" sz="2200" i="1" dirty="0"/>
              <a:t>571 kcal, </a:t>
            </a:r>
          </a:p>
          <a:p>
            <a:pPr>
              <a:spcAft>
                <a:spcPts val="0"/>
              </a:spcAft>
            </a:pPr>
            <a:r>
              <a:rPr lang="en-US" sz="2200" i="1" dirty="0"/>
              <a:t>81 grams carbohydrate, </a:t>
            </a:r>
          </a:p>
          <a:p>
            <a:pPr>
              <a:spcAft>
                <a:spcPts val="0"/>
              </a:spcAft>
            </a:pPr>
            <a:r>
              <a:rPr lang="en-US" sz="2200" i="1" dirty="0"/>
              <a:t>38 grams protein, 12 grams fat.</a:t>
            </a:r>
          </a:p>
          <a:p>
            <a:pPr>
              <a:spcAft>
                <a:spcPts val="0"/>
              </a:spcAft>
            </a:pPr>
            <a:r>
              <a:rPr lang="en-US" sz="2200" dirty="0"/>
              <a:t>Low-fat Greek yogurt, 16 ounces</a:t>
            </a:r>
          </a:p>
          <a:p>
            <a:pPr>
              <a:spcAft>
                <a:spcPts val="0"/>
              </a:spcAft>
            </a:pPr>
            <a:r>
              <a:rPr lang="en-US" sz="2200" dirty="0"/>
              <a:t>Banana, 1 medium</a:t>
            </a:r>
            <a:endParaRPr lang="en-US" altLang="en-US" sz="2200" dirty="0"/>
          </a:p>
        </p:txBody>
      </p:sp>
      <p:sp>
        <p:nvSpPr>
          <p:cNvPr id="9" name="Content Placeholder 4">
            <a:extLst>
              <a:ext uri="{FF2B5EF4-FFF2-40B4-BE49-F238E27FC236}">
                <a16:creationId xmlns:a16="http://schemas.microsoft.com/office/drawing/2014/main" id="{E1BBC1B7-688D-43FF-B270-4BC0749CFD39}"/>
              </a:ext>
            </a:extLst>
          </p:cNvPr>
          <p:cNvSpPr>
            <a:spLocks noGrp="1"/>
          </p:cNvSpPr>
          <p:nvPr>
            <p:ph sz="quarter" idx="17"/>
          </p:nvPr>
        </p:nvSpPr>
        <p:spPr>
          <a:xfrm>
            <a:off x="342900" y="4203700"/>
            <a:ext cx="4229100" cy="2222500"/>
          </a:xfrm>
        </p:spPr>
        <p:txBody>
          <a:bodyPr/>
          <a:lstStyle/>
          <a:p>
            <a:pPr>
              <a:spcBef>
                <a:spcPts val="600"/>
              </a:spcBef>
              <a:spcAft>
                <a:spcPts val="0"/>
              </a:spcAft>
            </a:pPr>
            <a:r>
              <a:rPr lang="en-US" sz="2200" b="1" dirty="0"/>
              <a:t>Option 3: (plant-based)</a:t>
            </a:r>
          </a:p>
          <a:p>
            <a:pPr>
              <a:spcBef>
                <a:spcPts val="600"/>
              </a:spcBef>
              <a:spcAft>
                <a:spcPts val="0"/>
              </a:spcAft>
            </a:pPr>
            <a:r>
              <a:rPr lang="en-US" sz="2200" i="1" dirty="0"/>
              <a:t>289 kcal, </a:t>
            </a:r>
          </a:p>
          <a:p>
            <a:pPr>
              <a:spcBef>
                <a:spcPts val="600"/>
              </a:spcBef>
              <a:spcAft>
                <a:spcPts val="0"/>
              </a:spcAft>
            </a:pPr>
            <a:r>
              <a:rPr lang="en-US" sz="2200" i="1" dirty="0"/>
              <a:t>52 grams carbohydrate, </a:t>
            </a:r>
          </a:p>
          <a:p>
            <a:pPr>
              <a:spcBef>
                <a:spcPts val="600"/>
              </a:spcBef>
              <a:spcAft>
                <a:spcPts val="0"/>
              </a:spcAft>
            </a:pPr>
            <a:r>
              <a:rPr lang="en-US" sz="2200" i="1" dirty="0"/>
              <a:t>28 grams protein, </a:t>
            </a:r>
          </a:p>
          <a:p>
            <a:pPr>
              <a:spcBef>
                <a:spcPts val="600"/>
              </a:spcBef>
              <a:spcAft>
                <a:spcPts val="0"/>
              </a:spcAft>
            </a:pPr>
            <a:r>
              <a:rPr lang="en-US" sz="2200" i="1" dirty="0"/>
              <a:t>1.5 grams fat.</a:t>
            </a:r>
            <a:endParaRPr lang="en-US" sz="2200" dirty="0"/>
          </a:p>
        </p:txBody>
      </p:sp>
      <p:sp>
        <p:nvSpPr>
          <p:cNvPr id="10" name="Content Placeholder 5">
            <a:extLst>
              <a:ext uri="{FF2B5EF4-FFF2-40B4-BE49-F238E27FC236}">
                <a16:creationId xmlns:a16="http://schemas.microsoft.com/office/drawing/2014/main" id="{32BDF2E7-045A-4626-ADA5-07E5D0537CEE}"/>
              </a:ext>
            </a:extLst>
          </p:cNvPr>
          <p:cNvSpPr>
            <a:spLocks noGrp="1"/>
          </p:cNvSpPr>
          <p:nvPr>
            <p:ph sz="quarter" idx="19"/>
          </p:nvPr>
        </p:nvSpPr>
        <p:spPr>
          <a:xfrm>
            <a:off x="4953000" y="4673600"/>
            <a:ext cx="3848100" cy="1282700"/>
          </a:xfrm>
        </p:spPr>
        <p:txBody>
          <a:bodyPr/>
          <a:lstStyle/>
          <a:p>
            <a:pPr>
              <a:spcBef>
                <a:spcPts val="600"/>
              </a:spcBef>
              <a:spcAft>
                <a:spcPts val="0"/>
              </a:spcAft>
            </a:pPr>
            <a:r>
              <a:rPr lang="en-US" sz="2200" dirty="0"/>
              <a:t>Chickpeas, ½ cup</a:t>
            </a:r>
          </a:p>
          <a:p>
            <a:pPr>
              <a:spcBef>
                <a:spcPts val="600"/>
              </a:spcBef>
              <a:spcAft>
                <a:spcPts val="0"/>
              </a:spcAft>
            </a:pPr>
            <a:r>
              <a:rPr lang="en-US" sz="2200" dirty="0"/>
              <a:t>Quinoa, ½ cup</a:t>
            </a:r>
          </a:p>
          <a:p>
            <a:pPr>
              <a:spcBef>
                <a:spcPts val="600"/>
              </a:spcBef>
              <a:spcAft>
                <a:spcPts val="0"/>
              </a:spcAft>
            </a:pPr>
            <a:r>
              <a:rPr lang="en-US" sz="2200" dirty="0"/>
              <a:t>Tomatoes, 2/3 cup canned</a:t>
            </a: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84</a:t>
            </a:fld>
            <a:endParaRPr lang="en-US"/>
          </a:p>
        </p:txBody>
      </p:sp>
    </p:spTree>
    <p:extLst>
      <p:ext uri="{BB962C8B-B14F-4D97-AF65-F5344CB8AC3E}">
        <p14:creationId xmlns:p14="http://schemas.microsoft.com/office/powerpoint/2010/main" val="42816486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ASK the RDN: Boosting Your Metabolism</a:t>
            </a:r>
            <a:endParaRPr lang="en-US" sz="1200" dirty="0">
              <a:solidFill>
                <a:schemeClr val="tx1"/>
              </a:solidFill>
            </a:endParaRPr>
          </a:p>
        </p:txBody>
      </p:sp>
      <p:sp>
        <p:nvSpPr>
          <p:cNvPr id="7" name="Content Placeholder 2">
            <a:extLst>
              <a:ext uri="{FF2B5EF4-FFF2-40B4-BE49-F238E27FC236}">
                <a16:creationId xmlns:a16="http://schemas.microsoft.com/office/drawing/2014/main" id="{6B8F2845-67C9-41A1-855C-F8B035325CF4}"/>
              </a:ext>
            </a:extLst>
          </p:cNvPr>
          <p:cNvSpPr>
            <a:spLocks noGrp="1"/>
          </p:cNvSpPr>
          <p:nvPr>
            <p:ph sz="quarter" idx="11"/>
          </p:nvPr>
        </p:nvSpPr>
        <p:spPr>
          <a:xfrm>
            <a:off x="342900" y="1276710"/>
            <a:ext cx="5093624" cy="5276490"/>
          </a:xfrm>
        </p:spPr>
        <p:txBody>
          <a:bodyPr/>
          <a:lstStyle/>
          <a:p>
            <a:pPr>
              <a:spcBef>
                <a:spcPts val="200"/>
              </a:spcBef>
              <a:spcAft>
                <a:spcPts val="600"/>
              </a:spcAft>
            </a:pPr>
            <a:r>
              <a:rPr lang="en-US" sz="2000" dirty="0"/>
              <a:t>To speed up your metabolism:</a:t>
            </a:r>
          </a:p>
          <a:p>
            <a:pPr marL="457200" indent="-457200">
              <a:spcBef>
                <a:spcPts val="200"/>
              </a:spcBef>
              <a:spcAft>
                <a:spcPts val="600"/>
              </a:spcAft>
              <a:buFont typeface="+mj-lt"/>
              <a:buAutoNum type="arabicPeriod"/>
            </a:pPr>
            <a:r>
              <a:rPr lang="en-US" sz="2000" dirty="0"/>
              <a:t>Get plenty of sleep: 7 to 9 hours.</a:t>
            </a:r>
          </a:p>
          <a:p>
            <a:pPr marL="457200" indent="-457200">
              <a:spcBef>
                <a:spcPts val="200"/>
              </a:spcBef>
              <a:spcAft>
                <a:spcPts val="600"/>
              </a:spcAft>
              <a:buFont typeface="+mj-lt"/>
              <a:buAutoNum type="arabicPeriod"/>
            </a:pPr>
            <a:r>
              <a:rPr lang="en-US" sz="2000" dirty="0"/>
              <a:t>Start your day with breakfast</a:t>
            </a:r>
          </a:p>
          <a:p>
            <a:pPr marL="457200" indent="-457200">
              <a:spcBef>
                <a:spcPts val="200"/>
              </a:spcBef>
              <a:spcAft>
                <a:spcPts val="600"/>
              </a:spcAft>
              <a:buFont typeface="+mj-lt"/>
              <a:buAutoNum type="arabicPeriod"/>
            </a:pPr>
            <a:r>
              <a:rPr lang="en-US" sz="2000" dirty="0"/>
              <a:t>Eat smaller frequent meals</a:t>
            </a:r>
          </a:p>
          <a:p>
            <a:pPr marL="457200" indent="-457200">
              <a:spcBef>
                <a:spcPts val="200"/>
              </a:spcBef>
              <a:spcAft>
                <a:spcPts val="600"/>
              </a:spcAft>
              <a:buFont typeface="+mj-lt"/>
              <a:buAutoNum type="arabicPeriod"/>
            </a:pPr>
            <a:r>
              <a:rPr lang="en-US" sz="2000" dirty="0"/>
              <a:t>Eat more protein-rich foods: more calories are burned digesting protein compared to fat or carbohydrates. </a:t>
            </a:r>
          </a:p>
          <a:p>
            <a:pPr marL="457200" indent="-457200">
              <a:spcBef>
                <a:spcPts val="200"/>
              </a:spcBef>
              <a:spcAft>
                <a:spcPts val="600"/>
              </a:spcAft>
              <a:buFont typeface="+mj-lt"/>
              <a:buAutoNum type="arabicPeriod"/>
            </a:pPr>
            <a:r>
              <a:rPr lang="en-US" sz="2000" dirty="0"/>
              <a:t>Exercise to stimulate and build muscle: muscle is more metabolically active than fat.</a:t>
            </a:r>
          </a:p>
          <a:p>
            <a:pPr marL="457200" indent="-457200">
              <a:spcBef>
                <a:spcPts val="200"/>
              </a:spcBef>
              <a:spcAft>
                <a:spcPts val="600"/>
              </a:spcAft>
              <a:buFont typeface="+mj-lt"/>
              <a:buAutoNum type="arabicPeriod"/>
            </a:pPr>
            <a:r>
              <a:rPr lang="en-US" sz="2000" dirty="0"/>
              <a:t>Drink plenty of water: mild dehydration will slow your metabolism. Drinking caffeine- containing beverages drinks may cause a short-term rise in your metabolic rate. </a:t>
            </a:r>
          </a:p>
        </p:txBody>
      </p:sp>
      <p:pic>
        <p:nvPicPr>
          <p:cNvPr id="12" name="Picture 3">
            <a:extLst>
              <a:ext uri="{FF2B5EF4-FFF2-40B4-BE49-F238E27FC236}">
                <a16:creationId xmlns:a16="http://schemas.microsoft.com/office/drawing/2014/main" id="{8C0B2279-10D7-4838-864A-739EC50432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13993" y="1260085"/>
            <a:ext cx="3690346" cy="3017520"/>
          </a:xfrm>
          <a:prstGeom prst="rect">
            <a:avLst/>
          </a:prstGeom>
        </p:spPr>
      </p:pic>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85</a:t>
            </a:fld>
            <a:endParaRPr lang="en-US"/>
          </a:p>
        </p:txBody>
      </p:sp>
    </p:spTree>
    <p:extLst>
      <p:ext uri="{BB962C8B-B14F-4D97-AF65-F5344CB8AC3E}">
        <p14:creationId xmlns:p14="http://schemas.microsoft.com/office/powerpoint/2010/main" val="15940680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Nutrition Challenges for Athletes</a:t>
            </a:r>
            <a:endParaRPr lang="en-US" sz="1200" dirty="0">
              <a:solidFill>
                <a:schemeClr val="tx1"/>
              </a:solidFill>
            </a:endParaRPr>
          </a:p>
        </p:txBody>
      </p:sp>
      <p:pic>
        <p:nvPicPr>
          <p:cNvPr id="12" name="Picture 2" descr="A basketball player.">
            <a:extLst>
              <a:ext uri="{FF2B5EF4-FFF2-40B4-BE49-F238E27FC236}">
                <a16:creationId xmlns:a16="http://schemas.microsoft.com/office/drawing/2014/main" id="{8C0B2279-10D7-4838-864A-739EC50432CD}"/>
              </a:ext>
            </a:extLst>
          </p:cNvPr>
          <p:cNvPicPr>
            <a:picLocks noChangeAspect="1"/>
          </p:cNvPicPr>
          <p:nvPr/>
        </p:nvPicPr>
        <p:blipFill>
          <a:blip r:embed="rId3"/>
          <a:stretch>
            <a:fillRect/>
          </a:stretch>
        </p:blipFill>
        <p:spPr>
          <a:xfrm>
            <a:off x="1013988" y="1322257"/>
            <a:ext cx="1992173" cy="4937760"/>
          </a:xfrm>
          <a:prstGeom prst="rect">
            <a:avLst/>
          </a:prstGeom>
        </p:spPr>
      </p:pic>
      <p:sp>
        <p:nvSpPr>
          <p:cNvPr id="4" name="Content Placeholder 3">
            <a:extLst>
              <a:ext uri="{FF2B5EF4-FFF2-40B4-BE49-F238E27FC236}">
                <a16:creationId xmlns:a16="http://schemas.microsoft.com/office/drawing/2014/main" id="{A08ECB5B-65B5-44EA-8639-8FDBC535C10E}"/>
              </a:ext>
            </a:extLst>
          </p:cNvPr>
          <p:cNvSpPr>
            <a:spLocks noGrp="1"/>
          </p:cNvSpPr>
          <p:nvPr>
            <p:ph sz="quarter" idx="11"/>
          </p:nvPr>
        </p:nvSpPr>
        <p:spPr>
          <a:xfrm>
            <a:off x="1444924" y="6260756"/>
            <a:ext cx="1130300" cy="182880"/>
          </a:xfrm>
        </p:spPr>
        <p:txBody>
          <a:bodyPr/>
          <a:lstStyle/>
          <a:p>
            <a:pPr algn="ctr"/>
            <a:r>
              <a:rPr lang="en-US" sz="800" dirty="0">
                <a:solidFill>
                  <a:schemeClr val="tx1"/>
                </a:solidFill>
              </a:rPr>
              <a:t>©George </a:t>
            </a:r>
            <a:r>
              <a:rPr lang="en-US" sz="800" dirty="0" err="1">
                <a:solidFill>
                  <a:schemeClr val="tx1"/>
                </a:solidFill>
              </a:rPr>
              <a:t>Postalakis</a:t>
            </a:r>
            <a:r>
              <a:rPr lang="en-US" sz="800" dirty="0">
                <a:solidFill>
                  <a:schemeClr val="tx1"/>
                </a:solidFill>
              </a:rPr>
              <a:t> </a:t>
            </a:r>
          </a:p>
        </p:txBody>
      </p:sp>
      <p:sp>
        <p:nvSpPr>
          <p:cNvPr id="9" name="Content Placeholder 4">
            <a:extLst>
              <a:ext uri="{FF2B5EF4-FFF2-40B4-BE49-F238E27FC236}">
                <a16:creationId xmlns:a16="http://schemas.microsoft.com/office/drawing/2014/main" id="{676E1234-6E2D-4974-B182-3350C071313B}"/>
              </a:ext>
            </a:extLst>
          </p:cNvPr>
          <p:cNvSpPr>
            <a:spLocks noGrp="1"/>
          </p:cNvSpPr>
          <p:nvPr>
            <p:ph sz="quarter" idx="15"/>
          </p:nvPr>
        </p:nvSpPr>
        <p:spPr>
          <a:xfrm>
            <a:off x="3314700" y="1239788"/>
            <a:ext cx="5486400" cy="5011258"/>
          </a:xfrm>
        </p:spPr>
        <p:txBody>
          <a:bodyPr/>
          <a:lstStyle/>
          <a:p>
            <a:pPr>
              <a:spcBef>
                <a:spcPts val="600"/>
              </a:spcBef>
            </a:pPr>
            <a:r>
              <a:rPr lang="en-US" dirty="0"/>
              <a:t>Athletes are subject to same nutritional challenges as the general public: </a:t>
            </a:r>
          </a:p>
          <a:p>
            <a:pPr marL="342900" indent="-342900">
              <a:spcBef>
                <a:spcPts val="600"/>
              </a:spcBef>
              <a:buFont typeface="Arial" panose="020B0604020202020204" pitchFamily="34" charset="0"/>
              <a:buChar char="•"/>
            </a:pPr>
            <a:r>
              <a:rPr lang="en-US" dirty="0"/>
              <a:t>Overreliance on convenience foods.</a:t>
            </a:r>
          </a:p>
          <a:p>
            <a:pPr marL="342900" indent="-342900">
              <a:spcBef>
                <a:spcPts val="600"/>
              </a:spcBef>
              <a:buFont typeface="Arial" panose="020B0604020202020204" pitchFamily="34" charset="0"/>
              <a:buChar char="•"/>
            </a:pPr>
            <a:r>
              <a:rPr lang="en-US" dirty="0"/>
              <a:t>Abundance of nutrition misinformation.</a:t>
            </a:r>
          </a:p>
          <a:p>
            <a:pPr marL="342900" indent="-342900">
              <a:spcBef>
                <a:spcPts val="600"/>
              </a:spcBef>
              <a:buFont typeface="Arial" panose="020B0604020202020204" pitchFamily="34" charset="0"/>
              <a:buChar char="•"/>
            </a:pPr>
            <a:r>
              <a:rPr lang="en-US" dirty="0"/>
              <a:t>Temptations to eat out of boredom or for emotional comfort. </a:t>
            </a:r>
          </a:p>
          <a:p>
            <a:pPr>
              <a:spcBef>
                <a:spcPts val="600"/>
              </a:spcBef>
            </a:pPr>
            <a:r>
              <a:rPr lang="en-US" dirty="0"/>
              <a:t>In addition, they must adapt to seasonal demands of their sport and maintain exhausting training and travel schedules. </a:t>
            </a: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86</a:t>
            </a:fld>
            <a:endParaRPr lang="en-US"/>
          </a:p>
        </p:txBody>
      </p:sp>
    </p:spTree>
    <p:extLst>
      <p:ext uri="{BB962C8B-B14F-4D97-AF65-F5344CB8AC3E}">
        <p14:creationId xmlns:p14="http://schemas.microsoft.com/office/powerpoint/2010/main" val="30159848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Section 10.6: Nutrition and Your Health: Ergogenic Aids and Athletic Performance</a:t>
            </a:r>
            <a:endParaRPr lang="en-US" sz="1200" dirty="0">
              <a:solidFill>
                <a:schemeClr val="tx1"/>
              </a:solidFill>
            </a:endParaRPr>
          </a:p>
        </p:txBody>
      </p:sp>
      <p:pic>
        <p:nvPicPr>
          <p:cNvPr id="12" name="Picture 2" descr="A group of people rowing a boat.">
            <a:extLst>
              <a:ext uri="{FF2B5EF4-FFF2-40B4-BE49-F238E27FC236}">
                <a16:creationId xmlns:a16="http://schemas.microsoft.com/office/drawing/2014/main" id="{18B24921-BB9C-452A-AA99-36A8A409C2E4}"/>
              </a:ext>
            </a:extLst>
          </p:cNvPr>
          <p:cNvPicPr>
            <a:picLocks noChangeAspect="1"/>
          </p:cNvPicPr>
          <p:nvPr/>
        </p:nvPicPr>
        <p:blipFill>
          <a:blip r:embed="rId3"/>
          <a:stretch>
            <a:fillRect/>
          </a:stretch>
        </p:blipFill>
        <p:spPr>
          <a:xfrm>
            <a:off x="1208219" y="1095072"/>
            <a:ext cx="6727563" cy="3200400"/>
          </a:xfrm>
          <a:prstGeom prst="rect">
            <a:avLst/>
          </a:prstGeom>
        </p:spPr>
      </p:pic>
      <p:sp>
        <p:nvSpPr>
          <p:cNvPr id="7" name="Content Placeholder 3">
            <a:extLst>
              <a:ext uri="{FF2B5EF4-FFF2-40B4-BE49-F238E27FC236}">
                <a16:creationId xmlns:a16="http://schemas.microsoft.com/office/drawing/2014/main" id="{5E5D8E16-8F55-4775-9EE7-5E6048BB0721}"/>
              </a:ext>
            </a:extLst>
          </p:cNvPr>
          <p:cNvSpPr>
            <a:spLocks noGrp="1"/>
          </p:cNvSpPr>
          <p:nvPr>
            <p:ph sz="quarter" idx="11"/>
          </p:nvPr>
        </p:nvSpPr>
        <p:spPr>
          <a:xfrm>
            <a:off x="4019550" y="4344351"/>
            <a:ext cx="1104900" cy="182880"/>
          </a:xfrm>
        </p:spPr>
        <p:txBody>
          <a:bodyPr/>
          <a:lstStyle/>
          <a:p>
            <a:pPr algn="ctr"/>
            <a:r>
              <a:rPr lang="en-US" sz="800" dirty="0">
                <a:solidFill>
                  <a:schemeClr val="tx1"/>
                </a:solidFill>
              </a:rPr>
              <a:t>Colleen </a:t>
            </a:r>
            <a:r>
              <a:rPr lang="en-US" sz="800" dirty="0" err="1">
                <a:solidFill>
                  <a:schemeClr val="tx1"/>
                </a:solidFill>
              </a:rPr>
              <a:t>Spees</a:t>
            </a:r>
            <a:r>
              <a:rPr lang="en-US" sz="800" dirty="0">
                <a:solidFill>
                  <a:schemeClr val="tx1"/>
                </a:solidFill>
              </a:rPr>
              <a:t> </a:t>
            </a:r>
          </a:p>
        </p:txBody>
      </p:sp>
      <p:sp>
        <p:nvSpPr>
          <p:cNvPr id="8" name="Content Placeholder 4">
            <a:extLst>
              <a:ext uri="{FF2B5EF4-FFF2-40B4-BE49-F238E27FC236}">
                <a16:creationId xmlns:a16="http://schemas.microsoft.com/office/drawing/2014/main" id="{F4E5D671-E61F-430F-B17F-4AF39ACC00BC}"/>
              </a:ext>
            </a:extLst>
          </p:cNvPr>
          <p:cNvSpPr>
            <a:spLocks noGrp="1"/>
          </p:cNvSpPr>
          <p:nvPr>
            <p:ph sz="quarter" idx="15"/>
          </p:nvPr>
        </p:nvSpPr>
        <p:spPr>
          <a:xfrm>
            <a:off x="342900" y="4546600"/>
            <a:ext cx="8458200" cy="1704446"/>
          </a:xfrm>
        </p:spPr>
        <p:txBody>
          <a:bodyPr/>
          <a:lstStyle/>
          <a:p>
            <a:pPr marL="457200" indent="-457200">
              <a:spcBef>
                <a:spcPts val="600"/>
              </a:spcBef>
              <a:spcAft>
                <a:spcPts val="600"/>
              </a:spcAft>
              <a:buFont typeface="+mj-lt"/>
              <a:buAutoNum type="arabicPeriod"/>
            </a:pPr>
            <a:r>
              <a:rPr lang="en-US" dirty="0"/>
              <a:t>Name two permissible and two non permissible ergogenic aids.</a:t>
            </a:r>
          </a:p>
          <a:p>
            <a:pPr marL="457200" indent="-457200">
              <a:spcBef>
                <a:spcPts val="600"/>
              </a:spcBef>
              <a:spcAft>
                <a:spcPts val="600"/>
              </a:spcAft>
              <a:buFont typeface="+mj-lt"/>
              <a:buAutoNum type="arabicPeriod"/>
            </a:pPr>
            <a:r>
              <a:rPr lang="en-US" dirty="0"/>
              <a:t>What are some risks associated with commonly used ergogenic aids?</a:t>
            </a: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87</a:t>
            </a:fld>
            <a:endParaRPr lang="en-US"/>
          </a:p>
        </p:txBody>
      </p:sp>
    </p:spTree>
    <p:extLst>
      <p:ext uri="{BB962C8B-B14F-4D97-AF65-F5344CB8AC3E}">
        <p14:creationId xmlns:p14="http://schemas.microsoft.com/office/powerpoint/2010/main" val="1317354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Ergogenic Aids</a:t>
            </a:r>
            <a:endParaRPr lang="en-US" sz="1200" dirty="0">
              <a:solidFill>
                <a:schemeClr val="tx1"/>
              </a:solidFill>
            </a:endParaRPr>
          </a:p>
        </p:txBody>
      </p:sp>
      <p:sp>
        <p:nvSpPr>
          <p:cNvPr id="7" name="Content Placeholder 2">
            <a:extLst>
              <a:ext uri="{FF2B5EF4-FFF2-40B4-BE49-F238E27FC236}">
                <a16:creationId xmlns:a16="http://schemas.microsoft.com/office/drawing/2014/main" id="{2C698800-5920-4C66-B345-B512204ECAB3}"/>
              </a:ext>
            </a:extLst>
          </p:cNvPr>
          <p:cNvSpPr>
            <a:spLocks noGrp="1"/>
          </p:cNvSpPr>
          <p:nvPr>
            <p:ph sz="quarter" idx="11"/>
          </p:nvPr>
        </p:nvSpPr>
        <p:spPr/>
        <p:txBody>
          <a:bodyPr/>
          <a:lstStyle/>
          <a:p>
            <a:pPr>
              <a:spcBef>
                <a:spcPts val="1000"/>
              </a:spcBef>
              <a:spcAft>
                <a:spcPts val="1200"/>
              </a:spcAft>
            </a:pPr>
            <a:r>
              <a:rPr lang="en-US" altLang="en-US" b="1" dirty="0"/>
              <a:t>Ergogenic aid:</a:t>
            </a:r>
          </a:p>
          <a:p>
            <a:pPr marL="347472" lvl="1" indent="-347472">
              <a:spcBef>
                <a:spcPts val="1000"/>
              </a:spcBef>
              <a:spcAft>
                <a:spcPts val="1200"/>
              </a:spcAft>
            </a:pPr>
            <a:r>
              <a:rPr lang="en-US" altLang="en-US" dirty="0"/>
              <a:t>A mechanical, nutritional, psychological, pharmacological, or physiological substance or treatment intended to directly improve exercise performance.</a:t>
            </a:r>
          </a:p>
        </p:txBody>
      </p:sp>
      <p:sp>
        <p:nvSpPr>
          <p:cNvPr id="8" name="Content Placeholder 3">
            <a:extLst>
              <a:ext uri="{FF2B5EF4-FFF2-40B4-BE49-F238E27FC236}">
                <a16:creationId xmlns:a16="http://schemas.microsoft.com/office/drawing/2014/main" id="{0B601790-88DD-4C98-8675-1179EA6A2A7E}"/>
              </a:ext>
            </a:extLst>
          </p:cNvPr>
          <p:cNvSpPr>
            <a:spLocks noGrp="1"/>
          </p:cNvSpPr>
          <p:nvPr>
            <p:ph sz="quarter" idx="15"/>
          </p:nvPr>
        </p:nvSpPr>
        <p:spPr/>
        <p:txBody>
          <a:bodyPr/>
          <a:lstStyle/>
          <a:p>
            <a:pPr>
              <a:spcBef>
                <a:spcPts val="1200"/>
              </a:spcBef>
              <a:spcAft>
                <a:spcPts val="600"/>
              </a:spcAft>
            </a:pPr>
            <a:r>
              <a:rPr lang="en-US" altLang="en-US" dirty="0"/>
              <a:t>Ergogenic aids include:</a:t>
            </a:r>
          </a:p>
          <a:p>
            <a:pPr marL="347472" lvl="1" indent="-347472">
              <a:spcBef>
                <a:spcPts val="1200"/>
              </a:spcBef>
              <a:spcAft>
                <a:spcPts val="600"/>
              </a:spcAft>
            </a:pPr>
            <a:r>
              <a:rPr lang="en-US" altLang="en-US" dirty="0"/>
              <a:t>Sufficient water</a:t>
            </a:r>
          </a:p>
          <a:p>
            <a:pPr marL="347472" lvl="1" indent="-347472">
              <a:spcBef>
                <a:spcPts val="1200"/>
              </a:spcBef>
              <a:spcAft>
                <a:spcPts val="600"/>
              </a:spcAft>
            </a:pPr>
            <a:r>
              <a:rPr lang="en-US" altLang="en-US" dirty="0"/>
              <a:t>Electrolytes</a:t>
            </a:r>
          </a:p>
          <a:p>
            <a:pPr marL="347472" lvl="1" indent="-347472">
              <a:spcBef>
                <a:spcPts val="1200"/>
              </a:spcBef>
              <a:spcAft>
                <a:spcPts val="600"/>
              </a:spcAft>
            </a:pPr>
            <a:r>
              <a:rPr lang="en-US" altLang="en-US" dirty="0"/>
              <a:t>Adequate carbohydrates</a:t>
            </a:r>
          </a:p>
          <a:p>
            <a:pPr marL="347472" lvl="1" indent="-347472">
              <a:spcBef>
                <a:spcPts val="1200"/>
              </a:spcBef>
              <a:spcAft>
                <a:spcPts val="600"/>
              </a:spcAft>
            </a:pPr>
            <a:r>
              <a:rPr lang="en-US" altLang="en-US" dirty="0"/>
              <a:t>Balanced and varied dietary pattern consistent with MyPlate.</a:t>
            </a:r>
          </a:p>
        </p:txBody>
      </p:sp>
      <p:sp>
        <p:nvSpPr>
          <p:cNvPr id="6" name="Slide Number Placeholder 4">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88</a:t>
            </a:fld>
            <a:endParaRPr lang="en-US"/>
          </a:p>
        </p:txBody>
      </p:sp>
    </p:spTree>
    <p:extLst>
      <p:ext uri="{BB962C8B-B14F-4D97-AF65-F5344CB8AC3E}">
        <p14:creationId xmlns:p14="http://schemas.microsoft.com/office/powerpoint/2010/main" val="35688348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Ergogenic Aids and Athletic Performance</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600"/>
              </a:spcBef>
              <a:spcAft>
                <a:spcPts val="1200"/>
              </a:spcAft>
            </a:pPr>
            <a:r>
              <a:rPr lang="en-US" altLang="en-US" dirty="0"/>
              <a:t>Protein and amino acid supplements not among aids.</a:t>
            </a:r>
          </a:p>
          <a:p>
            <a:pPr marL="347472" lvl="1" indent="-347472">
              <a:spcBef>
                <a:spcPts val="600"/>
              </a:spcBef>
              <a:spcAft>
                <a:spcPts val="1200"/>
              </a:spcAft>
            </a:pPr>
            <a:r>
              <a:rPr lang="en-US" altLang="en-US" dirty="0"/>
              <a:t>Athletes can easily meet protein needs from foods.</a:t>
            </a:r>
          </a:p>
          <a:p>
            <a:pPr>
              <a:spcBef>
                <a:spcPts val="600"/>
              </a:spcBef>
              <a:spcAft>
                <a:spcPts val="1200"/>
              </a:spcAft>
            </a:pPr>
            <a:r>
              <a:rPr lang="en-US" altLang="en-US" dirty="0"/>
              <a:t>Dietary supplements should only be used to meet dietary shortcoming.</a:t>
            </a:r>
          </a:p>
          <a:p>
            <a:pPr>
              <a:spcBef>
                <a:spcPts val="600"/>
              </a:spcBef>
              <a:spcAft>
                <a:spcPts val="1200"/>
              </a:spcAft>
            </a:pPr>
            <a:r>
              <a:rPr lang="en-US" altLang="en-US" dirty="0"/>
              <a:t>U.S. sports nutrition supplement market exceeds $11 billion.</a:t>
            </a:r>
          </a:p>
          <a:p>
            <a:pPr>
              <a:spcBef>
                <a:spcPts val="600"/>
              </a:spcBef>
              <a:spcAft>
                <a:spcPts val="1200"/>
              </a:spcAft>
            </a:pPr>
            <a:r>
              <a:rPr lang="en-US" altLang="en-US" dirty="0"/>
              <a:t>Be skeptical until scientifically validated.</a:t>
            </a:r>
          </a:p>
          <a:p>
            <a:pPr>
              <a:spcBef>
                <a:spcPts val="600"/>
              </a:spcBef>
              <a:spcAft>
                <a:spcPts val="1200"/>
              </a:spcAft>
            </a:pPr>
            <a:r>
              <a:rPr lang="en-US" altLang="en-US" dirty="0"/>
              <a:t>Some contain substances that are banned.</a:t>
            </a:r>
          </a:p>
          <a:p>
            <a:pPr>
              <a:spcBef>
                <a:spcPts val="600"/>
              </a:spcBef>
              <a:spcAft>
                <a:spcPts val="1200"/>
              </a:spcAft>
            </a:pPr>
            <a:r>
              <a:rPr lang="en-US" altLang="en-US" dirty="0"/>
              <a:t>No “magic bullet” to improve your training routine.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89</a:t>
            </a:fld>
            <a:endParaRPr lang="en-US"/>
          </a:p>
        </p:txBody>
      </p:sp>
    </p:spTree>
    <p:extLst>
      <p:ext uri="{BB962C8B-B14F-4D97-AF65-F5344CB8AC3E}">
        <p14:creationId xmlns:p14="http://schemas.microsoft.com/office/powerpoint/2010/main" val="203566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solidFill>
                  <a:schemeClr val="tx1"/>
                </a:solidFill>
              </a:rPr>
              <a:t>2018 </a:t>
            </a:r>
            <a:r>
              <a:rPr lang="en-US" altLang="en-US" i="1" dirty="0">
                <a:solidFill>
                  <a:schemeClr val="tx1"/>
                </a:solidFill>
              </a:rPr>
              <a:t>Physical Activity Guidelines for Americans</a:t>
            </a:r>
            <a:r>
              <a:rPr lang="en-US" altLang="en-US" sz="1200" i="1" dirty="0">
                <a:solidFill>
                  <a:schemeClr val="tx1"/>
                </a:solidFill>
              </a:rPr>
              <a:t> </a:t>
            </a:r>
            <a:r>
              <a:rPr lang="en-US" altLang="en-US" sz="1200" dirty="0">
                <a:solidFill>
                  <a:schemeClr val="tx1"/>
                </a:solidFill>
              </a:rPr>
              <a:t>1</a:t>
            </a:r>
            <a:endParaRPr lang="en-US" sz="1200" dirty="0">
              <a:solidFill>
                <a:schemeClr val="tx1"/>
              </a:solidFill>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600"/>
              </a:spcBef>
              <a:spcAft>
                <a:spcPts val="1200"/>
              </a:spcAft>
            </a:pPr>
            <a:r>
              <a:rPr lang="en-US" altLang="en-US" dirty="0"/>
              <a:t>For substantial health benefits, adults should do one of the following:</a:t>
            </a:r>
          </a:p>
          <a:p>
            <a:pPr marL="347472" indent="-347472">
              <a:spcBef>
                <a:spcPts val="600"/>
              </a:spcBef>
              <a:spcAft>
                <a:spcPts val="1200"/>
              </a:spcAft>
              <a:buFont typeface="Arial" panose="020B0604020202020204" pitchFamily="34" charset="0"/>
              <a:buChar char="•"/>
            </a:pPr>
            <a:r>
              <a:rPr lang="en-US" altLang="en-US" dirty="0"/>
              <a:t>At least 150 to 300 minutes per week of </a:t>
            </a:r>
            <a:r>
              <a:rPr lang="en-US" altLang="en-US" b="1" dirty="0"/>
              <a:t>moderate intensity </a:t>
            </a:r>
            <a:r>
              <a:rPr lang="en-US" altLang="en-US" dirty="0"/>
              <a:t>aerobic physical activity OR</a:t>
            </a:r>
          </a:p>
          <a:p>
            <a:pPr marL="347472" indent="-347472">
              <a:spcBef>
                <a:spcPts val="600"/>
              </a:spcBef>
              <a:spcAft>
                <a:spcPts val="1200"/>
              </a:spcAft>
              <a:buFont typeface="Arial" panose="020B0604020202020204" pitchFamily="34" charset="0"/>
              <a:buChar char="•"/>
            </a:pPr>
            <a:r>
              <a:rPr lang="en-US" altLang="en-US" dirty="0"/>
              <a:t>75 to 150 minutes per week of </a:t>
            </a:r>
            <a:r>
              <a:rPr lang="en-US" altLang="en-US" b="1" dirty="0"/>
              <a:t>vigorous-intensity </a:t>
            </a:r>
            <a:r>
              <a:rPr lang="en-US" altLang="en-US" dirty="0"/>
              <a:t>aerobic physical activity. OR</a:t>
            </a:r>
          </a:p>
          <a:p>
            <a:pPr marL="347472" indent="-347472">
              <a:spcBef>
                <a:spcPts val="600"/>
              </a:spcBef>
              <a:spcAft>
                <a:spcPts val="1200"/>
              </a:spcAft>
              <a:buFont typeface="Arial" panose="020B0604020202020204" pitchFamily="34" charset="0"/>
              <a:buChar char="•"/>
            </a:pPr>
            <a:r>
              <a:rPr lang="en-US" altLang="en-US" dirty="0"/>
              <a:t>An equivalent combination of moderate- and vigorous-intensity aerobic activity.</a:t>
            </a:r>
          </a:p>
          <a:p>
            <a:pPr marL="347472" indent="-347472">
              <a:spcBef>
                <a:spcPts val="600"/>
              </a:spcBef>
              <a:spcAft>
                <a:spcPts val="1200"/>
              </a:spcAft>
              <a:buFont typeface="Arial" panose="020B0604020202020204" pitchFamily="34" charset="0"/>
              <a:buChar char="•"/>
            </a:pPr>
            <a:r>
              <a:rPr lang="en-US" altLang="en-US" dirty="0"/>
              <a:t>Spread aerobic activity throughout the week.</a:t>
            </a:r>
          </a:p>
          <a:p>
            <a:pPr>
              <a:spcBef>
                <a:spcPts val="600"/>
              </a:spcBef>
              <a:spcAft>
                <a:spcPts val="1200"/>
              </a:spcAft>
            </a:pPr>
            <a:r>
              <a:rPr lang="en-US" altLang="en-US" dirty="0"/>
              <a:t>Move more and sit less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41029764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56451-53FD-45FE-9C74-43F638781270}"/>
              </a:ext>
            </a:extLst>
          </p:cNvPr>
          <p:cNvSpPr>
            <a:spLocks noGrp="1"/>
          </p:cNvSpPr>
          <p:nvPr>
            <p:ph type="title"/>
          </p:nvPr>
        </p:nvSpPr>
        <p:spPr/>
        <p:txBody>
          <a:bodyPr/>
          <a:lstStyle/>
          <a:p>
            <a:r>
              <a:rPr lang="en-US" dirty="0"/>
              <a:t>Table 10-10: Potentially Useful Ergogenic Aids</a:t>
            </a:r>
          </a:p>
        </p:txBody>
      </p:sp>
      <p:graphicFrame>
        <p:nvGraphicFramePr>
          <p:cNvPr id="11" name="Table 2">
            <a:extLst>
              <a:ext uri="{FF2B5EF4-FFF2-40B4-BE49-F238E27FC236}">
                <a16:creationId xmlns:a16="http://schemas.microsoft.com/office/drawing/2014/main" id="{438CBBD6-CC9B-47D9-B6C8-F671BD5E7B0B}"/>
              </a:ext>
            </a:extLst>
          </p:cNvPr>
          <p:cNvGraphicFramePr>
            <a:graphicFrameLocks/>
          </p:cNvGraphicFramePr>
          <p:nvPr>
            <p:extLst>
              <p:ext uri="{D42A27DB-BD31-4B8C-83A1-F6EECF244321}">
                <p14:modId xmlns:p14="http://schemas.microsoft.com/office/powerpoint/2010/main" val="978153201"/>
              </p:ext>
            </p:extLst>
          </p:nvPr>
        </p:nvGraphicFramePr>
        <p:xfrm>
          <a:off x="342900" y="1180408"/>
          <a:ext cx="8458200" cy="5150545"/>
        </p:xfrm>
        <a:graphic>
          <a:graphicData uri="http://schemas.openxmlformats.org/drawingml/2006/table">
            <a:tbl>
              <a:tblPr firstRow="1" bandRow="1">
                <a:tableStyleId>{5C22544A-7EE6-4342-B048-85BDC9FD1C3A}</a:tableStyleId>
              </a:tblPr>
              <a:tblGrid>
                <a:gridCol w="2882438">
                  <a:extLst>
                    <a:ext uri="{9D8B030D-6E8A-4147-A177-3AD203B41FA5}">
                      <a16:colId xmlns:a16="http://schemas.microsoft.com/office/drawing/2014/main" val="109977009"/>
                    </a:ext>
                  </a:extLst>
                </a:gridCol>
                <a:gridCol w="5575762">
                  <a:extLst>
                    <a:ext uri="{9D8B030D-6E8A-4147-A177-3AD203B41FA5}">
                      <a16:colId xmlns:a16="http://schemas.microsoft.com/office/drawing/2014/main" val="4249442095"/>
                    </a:ext>
                  </a:extLst>
                </a:gridCol>
              </a:tblGrid>
              <a:tr h="422887">
                <a:tc>
                  <a:txBody>
                    <a:bodyPr/>
                    <a:lstStyle/>
                    <a:p>
                      <a:r>
                        <a:rPr lang="en-US" sz="1800" dirty="0"/>
                        <a:t>Substance/Practice</a:t>
                      </a:r>
                      <a:endParaRPr lang="en-US" sz="1800" dirty="0">
                        <a:solidFill>
                          <a:schemeClr val="bg1"/>
                        </a:solidFill>
                      </a:endParaRPr>
                    </a:p>
                  </a:txBody>
                  <a:tcPr>
                    <a:lnB w="12700" cap="flat" cmpd="sng" algn="ctr">
                      <a:solidFill>
                        <a:schemeClr val="bg2"/>
                      </a:solidFill>
                      <a:prstDash val="solid"/>
                      <a:round/>
                      <a:headEnd type="none" w="med" len="med"/>
                      <a:tailEnd type="none" w="med" len="med"/>
                    </a:lnB>
                  </a:tcPr>
                </a:tc>
                <a:tc>
                  <a:txBody>
                    <a:bodyPr/>
                    <a:lstStyle/>
                    <a:p>
                      <a:r>
                        <a:rPr lang="en-US" sz="1800" dirty="0"/>
                        <a:t>Purported Use</a:t>
                      </a:r>
                      <a:endParaRPr lang="en-US" sz="1800" dirty="0">
                        <a:solidFill>
                          <a:schemeClr val="bg1"/>
                        </a:solidFill>
                      </a:endParaRPr>
                    </a:p>
                  </a:txBody>
                  <a:tcP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9361425"/>
                  </a:ext>
                </a:extLst>
              </a:tr>
              <a:tr h="1398779">
                <a:tc>
                  <a:txBody>
                    <a:bodyPr/>
                    <a:lstStyle/>
                    <a:p>
                      <a:pPr algn="l"/>
                      <a:r>
                        <a:rPr lang="en-US" sz="1800" dirty="0"/>
                        <a:t>Beta-alanine</a:t>
                      </a:r>
                    </a:p>
                  </a:txBody>
                  <a:tcPr anchor="ctr">
                    <a:lnT w="12700" cap="flat" cmpd="sng" algn="ctr">
                      <a:solidFill>
                        <a:schemeClr val="bg2"/>
                      </a:solidFill>
                      <a:prstDash val="solid"/>
                      <a:round/>
                      <a:headEnd type="none" w="med" len="med"/>
                      <a:tailEnd type="none" w="med" len="med"/>
                    </a:lnT>
                  </a:tcPr>
                </a:tc>
                <a:tc>
                  <a:txBody>
                    <a:bodyPr/>
                    <a:lstStyle/>
                    <a:p>
                      <a:pPr algn="l"/>
                      <a:r>
                        <a:rPr lang="en-US" sz="1800" dirty="0"/>
                        <a:t>Increase muscle carnosine, a protein that neutralizes acidic compounds that contribute to muscle fatigue during high-intensity exercise</a:t>
                      </a:r>
                    </a:p>
                  </a:txBody>
                  <a:tcPr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2685339906"/>
                  </a:ext>
                </a:extLst>
              </a:tr>
              <a:tr h="751799">
                <a:tc>
                  <a:txBody>
                    <a:bodyPr/>
                    <a:lstStyle/>
                    <a:p>
                      <a:pPr algn="l"/>
                      <a:r>
                        <a:rPr lang="en-US" sz="1800" dirty="0"/>
                        <a:t>Caffeine</a:t>
                      </a:r>
                    </a:p>
                  </a:txBody>
                  <a:tcPr anchor="ctr"/>
                </a:tc>
                <a:tc>
                  <a:txBody>
                    <a:bodyPr/>
                    <a:lstStyle/>
                    <a:p>
                      <a:pPr algn="l"/>
                      <a:r>
                        <a:rPr lang="en-US" sz="1800" dirty="0"/>
                        <a:t>Increase vigilance and mental alertness; improve endurance performance</a:t>
                      </a:r>
                    </a:p>
                  </a:txBody>
                  <a:tcPr anchor="ctr"/>
                </a:tc>
                <a:extLst>
                  <a:ext uri="{0D108BD9-81ED-4DB2-BD59-A6C34878D82A}">
                    <a16:rowId xmlns:a16="http://schemas.microsoft.com/office/drawing/2014/main" val="4224648637"/>
                  </a:ext>
                </a:extLst>
              </a:tr>
              <a:tr h="1073482">
                <a:tc>
                  <a:txBody>
                    <a:bodyPr/>
                    <a:lstStyle/>
                    <a:p>
                      <a:pPr algn="l"/>
                      <a:r>
                        <a:rPr lang="en-US" sz="1800" dirty="0"/>
                        <a:t>Creatine</a:t>
                      </a:r>
                    </a:p>
                  </a:txBody>
                  <a:tcPr anchor="ctr"/>
                </a:tc>
                <a:tc>
                  <a:txBody>
                    <a:bodyPr/>
                    <a:lstStyle/>
                    <a:p>
                      <a:pPr algn="l"/>
                      <a:r>
                        <a:rPr lang="en-US" sz="1800" dirty="0"/>
                        <a:t>Increase lean mass; improve short-term intense exercise performance; aid muscle recovery</a:t>
                      </a:r>
                    </a:p>
                  </a:txBody>
                  <a:tcPr anchor="ctr"/>
                </a:tc>
                <a:extLst>
                  <a:ext uri="{0D108BD9-81ED-4DB2-BD59-A6C34878D82A}">
                    <a16:rowId xmlns:a16="http://schemas.microsoft.com/office/drawing/2014/main" val="862963551"/>
                  </a:ext>
                </a:extLst>
              </a:tr>
              <a:tr h="751799">
                <a:tc>
                  <a:txBody>
                    <a:bodyPr/>
                    <a:lstStyle/>
                    <a:p>
                      <a:pPr algn="l"/>
                      <a:r>
                        <a:rPr lang="en-US" sz="1800" dirty="0"/>
                        <a:t>Sodium bicarbonate (baking soda)</a:t>
                      </a:r>
                    </a:p>
                  </a:txBody>
                  <a:tcPr anchor="ctr"/>
                </a:tc>
                <a:tc>
                  <a:txBody>
                    <a:bodyPr/>
                    <a:lstStyle/>
                    <a:p>
                      <a:pPr algn="l"/>
                      <a:r>
                        <a:rPr lang="en-US" sz="1800" dirty="0"/>
                        <a:t>Neutralize acidic compounds that contribute to muscle fatigue</a:t>
                      </a:r>
                    </a:p>
                  </a:txBody>
                  <a:tcPr anchor="ctr"/>
                </a:tc>
                <a:extLst>
                  <a:ext uri="{0D108BD9-81ED-4DB2-BD59-A6C34878D82A}">
                    <a16:rowId xmlns:a16="http://schemas.microsoft.com/office/drawing/2014/main" val="1566058391"/>
                  </a:ext>
                </a:extLst>
              </a:tr>
              <a:tr h="751799">
                <a:tc>
                  <a:txBody>
                    <a:bodyPr/>
                    <a:lstStyle/>
                    <a:p>
                      <a:pPr algn="l"/>
                      <a:r>
                        <a:rPr lang="en-US" sz="1800" dirty="0"/>
                        <a:t>Tart Cherry</a:t>
                      </a:r>
                    </a:p>
                  </a:txBody>
                  <a:tcPr anchor="ctr"/>
                </a:tc>
                <a:tc>
                  <a:txBody>
                    <a:bodyPr/>
                    <a:lstStyle/>
                    <a:p>
                      <a:pPr algn="l"/>
                      <a:r>
                        <a:rPr lang="en-US" sz="1800" dirty="0"/>
                        <a:t>Reduced stress on the body from heavy bouts of training </a:t>
                      </a:r>
                    </a:p>
                  </a:txBody>
                  <a:tcPr anchor="ctr"/>
                </a:tc>
                <a:extLst>
                  <a:ext uri="{0D108BD9-81ED-4DB2-BD59-A6C34878D82A}">
                    <a16:rowId xmlns:a16="http://schemas.microsoft.com/office/drawing/2014/main" val="10005"/>
                  </a:ext>
                </a:extLst>
              </a:tr>
            </a:tbl>
          </a:graphicData>
        </a:graphic>
      </p:graphicFrame>
      <p:sp>
        <p:nvSpPr>
          <p:cNvPr id="6" name="Slide Number Placeholder 3">
            <a:extLst>
              <a:ext uri="{FF2B5EF4-FFF2-40B4-BE49-F238E27FC236}">
                <a16:creationId xmlns:a16="http://schemas.microsoft.com/office/drawing/2014/main" id="{81D47C13-84D7-4D3C-A40F-4A5FD8FDF8F9}"/>
              </a:ext>
            </a:extLst>
          </p:cNvPr>
          <p:cNvSpPr>
            <a:spLocks noGrp="1"/>
          </p:cNvSpPr>
          <p:nvPr>
            <p:ph type="sldNum" sz="quarter" idx="10"/>
          </p:nvPr>
        </p:nvSpPr>
        <p:spPr/>
        <p:txBody>
          <a:bodyPr/>
          <a:lstStyle/>
          <a:p>
            <a:fld id="{68151E55-6873-49E2-B8D5-2F265E6F1973}" type="slidenum">
              <a:rPr lang="en-US" smtClean="0"/>
              <a:pPr/>
              <a:t>90</a:t>
            </a:fld>
            <a:endParaRPr lang="en-US"/>
          </a:p>
        </p:txBody>
      </p:sp>
    </p:spTree>
    <p:extLst>
      <p:ext uri="{BB962C8B-B14F-4D97-AF65-F5344CB8AC3E}">
        <p14:creationId xmlns:p14="http://schemas.microsoft.com/office/powerpoint/2010/main" val="15329694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56451-53FD-45FE-9C74-43F638781270}"/>
              </a:ext>
            </a:extLst>
          </p:cNvPr>
          <p:cNvSpPr>
            <a:spLocks noGrp="1"/>
          </p:cNvSpPr>
          <p:nvPr>
            <p:ph type="title"/>
          </p:nvPr>
        </p:nvSpPr>
        <p:spPr/>
        <p:txBody>
          <a:bodyPr/>
          <a:lstStyle/>
          <a:p>
            <a:r>
              <a:rPr lang="en-US" dirty="0"/>
              <a:t>Table 10-11: Dangerous, Banned, or Illegal Substances and Practices</a:t>
            </a:r>
          </a:p>
        </p:txBody>
      </p:sp>
      <p:graphicFrame>
        <p:nvGraphicFramePr>
          <p:cNvPr id="8" name="Table 2">
            <a:extLst>
              <a:ext uri="{FF2B5EF4-FFF2-40B4-BE49-F238E27FC236}">
                <a16:creationId xmlns:a16="http://schemas.microsoft.com/office/drawing/2014/main" id="{86D45F94-BF14-48B6-953E-F62E216051FD}"/>
              </a:ext>
            </a:extLst>
          </p:cNvPr>
          <p:cNvGraphicFramePr>
            <a:graphicFrameLocks/>
          </p:cNvGraphicFramePr>
          <p:nvPr>
            <p:extLst>
              <p:ext uri="{D42A27DB-BD31-4B8C-83A1-F6EECF244321}">
                <p14:modId xmlns:p14="http://schemas.microsoft.com/office/powerpoint/2010/main" val="1910134469"/>
              </p:ext>
            </p:extLst>
          </p:nvPr>
        </p:nvGraphicFramePr>
        <p:xfrm>
          <a:off x="407323" y="1167222"/>
          <a:ext cx="8329353" cy="5120640"/>
        </p:xfrm>
        <a:graphic>
          <a:graphicData uri="http://schemas.openxmlformats.org/drawingml/2006/table">
            <a:tbl>
              <a:tblPr firstRow="1" bandRow="1">
                <a:tableStyleId>{5C22544A-7EE6-4342-B048-85BDC9FD1C3A}</a:tableStyleId>
              </a:tblPr>
              <a:tblGrid>
                <a:gridCol w="2468880">
                  <a:extLst>
                    <a:ext uri="{9D8B030D-6E8A-4147-A177-3AD203B41FA5}">
                      <a16:colId xmlns:a16="http://schemas.microsoft.com/office/drawing/2014/main" val="939693420"/>
                    </a:ext>
                  </a:extLst>
                </a:gridCol>
                <a:gridCol w="2477193">
                  <a:extLst>
                    <a:ext uri="{9D8B030D-6E8A-4147-A177-3AD203B41FA5}">
                      <a16:colId xmlns:a16="http://schemas.microsoft.com/office/drawing/2014/main" val="1258839636"/>
                    </a:ext>
                  </a:extLst>
                </a:gridCol>
                <a:gridCol w="3383280">
                  <a:extLst>
                    <a:ext uri="{9D8B030D-6E8A-4147-A177-3AD203B41FA5}">
                      <a16:colId xmlns:a16="http://schemas.microsoft.com/office/drawing/2014/main" val="437411959"/>
                    </a:ext>
                  </a:extLst>
                </a:gridCol>
              </a:tblGrid>
              <a:tr h="349158">
                <a:tc>
                  <a:txBody>
                    <a:bodyPr/>
                    <a:lstStyle/>
                    <a:p>
                      <a:r>
                        <a:rPr lang="en-US" sz="1800" dirty="0"/>
                        <a:t>Substance/Practices</a:t>
                      </a:r>
                      <a:endParaRPr lang="en-US" sz="1800" dirty="0">
                        <a:solidFill>
                          <a:schemeClr val="bg1"/>
                        </a:solidFill>
                      </a:endParaRPr>
                    </a:p>
                  </a:txBody>
                  <a:tcPr>
                    <a:lnB w="12700" cap="flat" cmpd="sng" algn="ctr">
                      <a:solidFill>
                        <a:schemeClr val="bg2"/>
                      </a:solidFill>
                      <a:prstDash val="solid"/>
                      <a:round/>
                      <a:headEnd type="none" w="med" len="med"/>
                      <a:tailEnd type="none" w="med" len="med"/>
                    </a:lnB>
                  </a:tcPr>
                </a:tc>
                <a:tc>
                  <a:txBody>
                    <a:bodyPr/>
                    <a:lstStyle/>
                    <a:p>
                      <a:r>
                        <a:rPr lang="en-US" sz="1800" dirty="0"/>
                        <a:t>Purported Use</a:t>
                      </a:r>
                      <a:endParaRPr lang="en-US" sz="1800" dirty="0">
                        <a:solidFill>
                          <a:schemeClr val="bg1"/>
                        </a:solidFill>
                      </a:endParaRPr>
                    </a:p>
                  </a:txBody>
                  <a:tcPr>
                    <a:lnB w="12700" cap="flat" cmpd="sng" algn="ctr">
                      <a:solidFill>
                        <a:schemeClr val="bg2"/>
                      </a:solidFill>
                      <a:prstDash val="solid"/>
                      <a:round/>
                      <a:headEnd type="none" w="med" len="med"/>
                      <a:tailEnd type="none" w="med" len="med"/>
                    </a:lnB>
                  </a:tcPr>
                </a:tc>
                <a:tc>
                  <a:txBody>
                    <a:bodyPr/>
                    <a:lstStyle/>
                    <a:p>
                      <a:r>
                        <a:rPr lang="en-US" sz="1800" dirty="0"/>
                        <a:t>Risks</a:t>
                      </a:r>
                      <a:endParaRPr lang="en-US" sz="1800" dirty="0">
                        <a:solidFill>
                          <a:schemeClr val="bg1"/>
                        </a:solidFill>
                      </a:endParaRPr>
                    </a:p>
                  </a:txBody>
                  <a:tcP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12862487"/>
                  </a:ext>
                </a:extLst>
              </a:tr>
              <a:tr h="1280160">
                <a:tc>
                  <a:txBody>
                    <a:bodyPr/>
                    <a:lstStyle/>
                    <a:p>
                      <a:r>
                        <a:rPr lang="en-US" sz="1800" dirty="0"/>
                        <a:t>Anabolic steroids (such</a:t>
                      </a:r>
                      <a:r>
                        <a:rPr lang="en-US" sz="1800" baseline="0" dirty="0"/>
                        <a:t> as</a:t>
                      </a:r>
                      <a:r>
                        <a:rPr lang="en-US" sz="1800" dirty="0"/>
                        <a:t> testosterone)</a:t>
                      </a:r>
                    </a:p>
                  </a:txBody>
                  <a:tcPr>
                    <a:lnT w="12700" cap="flat" cmpd="sng" algn="ctr">
                      <a:solidFill>
                        <a:schemeClr val="bg2"/>
                      </a:solidFill>
                      <a:prstDash val="solid"/>
                      <a:round/>
                      <a:headEnd type="none" w="med" len="med"/>
                      <a:tailEnd type="none" w="med" len="med"/>
                    </a:lnT>
                  </a:tcPr>
                </a:tc>
                <a:tc>
                  <a:txBody>
                    <a:bodyPr/>
                    <a:lstStyle/>
                    <a:p>
                      <a:r>
                        <a:rPr lang="en-US" sz="1800" dirty="0"/>
                        <a:t>Increase muscle mass and strength</a:t>
                      </a:r>
                    </a:p>
                  </a:txBody>
                  <a:tcPr>
                    <a:lnT w="12700" cap="flat" cmpd="sng" algn="ctr">
                      <a:solidFill>
                        <a:schemeClr val="bg2"/>
                      </a:solidFill>
                      <a:prstDash val="solid"/>
                      <a:round/>
                      <a:headEnd type="none" w="med" len="med"/>
                      <a:tailEnd type="none" w="med" len="med"/>
                    </a:lnT>
                  </a:tcPr>
                </a:tc>
                <a:tc>
                  <a:txBody>
                    <a:bodyPr/>
                    <a:lstStyle/>
                    <a:p>
                      <a:r>
                        <a:rPr lang="en-US" sz="1800" dirty="0"/>
                        <a:t>Liver cysts; increased risk of cardiovascular disease, hypertension,</a:t>
                      </a:r>
                      <a:r>
                        <a:rPr lang="en-US" sz="1800" baseline="0" dirty="0"/>
                        <a:t> </a:t>
                      </a:r>
                      <a:r>
                        <a:rPr lang="en-US" sz="1800" dirty="0"/>
                        <a:t>and</a:t>
                      </a:r>
                      <a:r>
                        <a:rPr lang="en-US" sz="1800" baseline="0" dirty="0"/>
                        <a:t> </a:t>
                      </a:r>
                      <a:r>
                        <a:rPr lang="en-US" sz="1800" dirty="0"/>
                        <a:t>reproductive dysfunction;</a:t>
                      </a:r>
                      <a:r>
                        <a:rPr lang="en-US" sz="1800" baseline="0" dirty="0"/>
                        <a:t> </a:t>
                      </a:r>
                      <a:r>
                        <a:rPr lang="en-US" sz="1800" dirty="0"/>
                        <a:t>depression, sleep disturbances, mood swings</a:t>
                      </a:r>
                    </a:p>
                  </a:txBody>
                  <a:tcP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782201472"/>
                  </a:ext>
                </a:extLst>
              </a:tr>
              <a:tr h="785605">
                <a:tc>
                  <a:txBody>
                    <a:bodyPr/>
                    <a:lstStyle/>
                    <a:p>
                      <a:r>
                        <a:rPr lang="en-US" sz="1800" dirty="0"/>
                        <a:t>Blood doping</a:t>
                      </a:r>
                    </a:p>
                  </a:txBody>
                  <a:tcPr/>
                </a:tc>
                <a:tc>
                  <a:txBody>
                    <a:bodyPr/>
                    <a:lstStyle/>
                    <a:p>
                      <a:r>
                        <a:rPr lang="en-US" sz="1800" dirty="0"/>
                        <a:t>Enhances aerobic capacity by increasing red blood cells</a:t>
                      </a:r>
                    </a:p>
                  </a:txBody>
                  <a:tcPr/>
                </a:tc>
                <a:tc>
                  <a:txBody>
                    <a:bodyPr/>
                    <a:lstStyle/>
                    <a:p>
                      <a:r>
                        <a:rPr lang="en-US" sz="1800" dirty="0"/>
                        <a:t>Blood thickening that strains the heart</a:t>
                      </a:r>
                    </a:p>
                  </a:txBody>
                  <a:tcPr/>
                </a:tc>
                <a:extLst>
                  <a:ext uri="{0D108BD9-81ED-4DB2-BD59-A6C34878D82A}">
                    <a16:rowId xmlns:a16="http://schemas.microsoft.com/office/drawing/2014/main" val="410918066"/>
                  </a:ext>
                </a:extLst>
              </a:tr>
              <a:tr h="785605">
                <a:tc>
                  <a:txBody>
                    <a:bodyPr/>
                    <a:lstStyle/>
                    <a:p>
                      <a:r>
                        <a:rPr lang="en-US" sz="1800" dirty="0"/>
                        <a:t>Peptide</a:t>
                      </a:r>
                      <a:r>
                        <a:rPr lang="en-US" sz="1800" baseline="0" dirty="0"/>
                        <a:t> hormones and analogues (such as g</a:t>
                      </a:r>
                      <a:r>
                        <a:rPr lang="en-US" sz="1800" dirty="0"/>
                        <a:t>rowth hormone)</a:t>
                      </a:r>
                    </a:p>
                  </a:txBody>
                  <a:tcPr/>
                </a:tc>
                <a:tc>
                  <a:txBody>
                    <a:bodyPr/>
                    <a:lstStyle/>
                    <a:p>
                      <a:r>
                        <a:rPr lang="en-US" sz="1800" dirty="0"/>
                        <a:t>Increases muscle mass and fat metabolism</a:t>
                      </a:r>
                    </a:p>
                  </a:txBody>
                  <a:tcPr/>
                </a:tc>
                <a:tc>
                  <a:txBody>
                    <a:bodyPr/>
                    <a:lstStyle/>
                    <a:p>
                      <a:r>
                        <a:rPr lang="en-US" sz="1800" dirty="0"/>
                        <a:t>Uncontrolled growth of the heart and other internal organs; death</a:t>
                      </a:r>
                    </a:p>
                    <a:p>
                      <a:endParaRPr lang="en-US" sz="1800" dirty="0"/>
                    </a:p>
                  </a:txBody>
                  <a:tcPr/>
                </a:tc>
                <a:extLst>
                  <a:ext uri="{0D108BD9-81ED-4DB2-BD59-A6C34878D82A}">
                    <a16:rowId xmlns:a16="http://schemas.microsoft.com/office/drawing/2014/main" val="1574215037"/>
                  </a:ext>
                </a:extLst>
              </a:tr>
              <a:tr h="7856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Stimulants (such as, caffeine,</a:t>
                      </a:r>
                      <a:r>
                        <a:rPr lang="en-US" sz="1800" baseline="0" dirty="0"/>
                        <a:t> e</a:t>
                      </a:r>
                      <a:r>
                        <a:rPr lang="en-US" sz="1800" dirty="0"/>
                        <a:t>phedrine)</a:t>
                      </a:r>
                    </a:p>
                  </a:txBody>
                  <a:tcPr/>
                </a:tc>
                <a:tc>
                  <a:txBody>
                    <a:bodyPr/>
                    <a:lstStyle/>
                    <a:p>
                      <a:r>
                        <a:rPr lang="en-US" sz="1800" dirty="0"/>
                        <a:t>Increases muscle strength and power, promotes mental alertness, weight loss</a:t>
                      </a:r>
                    </a:p>
                  </a:txBody>
                  <a:tcPr/>
                </a:tc>
                <a:tc>
                  <a:txBody>
                    <a:bodyPr/>
                    <a:lstStyle/>
                    <a:p>
                      <a:r>
                        <a:rPr lang="en-US" sz="1800" dirty="0"/>
                        <a:t>Heart palpitations, anxiety, and death</a:t>
                      </a:r>
                    </a:p>
                  </a:txBody>
                  <a:tcPr/>
                </a:tc>
                <a:extLst>
                  <a:ext uri="{0D108BD9-81ED-4DB2-BD59-A6C34878D82A}">
                    <a16:rowId xmlns:a16="http://schemas.microsoft.com/office/drawing/2014/main" val="10004"/>
                  </a:ext>
                </a:extLst>
              </a:tr>
            </a:tbl>
          </a:graphicData>
        </a:graphic>
      </p:graphicFrame>
      <p:sp>
        <p:nvSpPr>
          <p:cNvPr id="6" name="Slide Number Placeholder 3">
            <a:extLst>
              <a:ext uri="{FF2B5EF4-FFF2-40B4-BE49-F238E27FC236}">
                <a16:creationId xmlns:a16="http://schemas.microsoft.com/office/drawing/2014/main" id="{81D47C13-84D7-4D3C-A40F-4A5FD8FDF8F9}"/>
              </a:ext>
            </a:extLst>
          </p:cNvPr>
          <p:cNvSpPr>
            <a:spLocks noGrp="1"/>
          </p:cNvSpPr>
          <p:nvPr>
            <p:ph type="sldNum" sz="quarter" idx="10"/>
          </p:nvPr>
        </p:nvSpPr>
        <p:spPr/>
        <p:txBody>
          <a:bodyPr/>
          <a:lstStyle/>
          <a:p>
            <a:fld id="{68151E55-6873-49E2-B8D5-2F265E6F1973}" type="slidenum">
              <a:rPr lang="en-US" smtClean="0"/>
              <a:pPr/>
              <a:t>91</a:t>
            </a:fld>
            <a:endParaRPr lang="en-US"/>
          </a:p>
        </p:txBody>
      </p:sp>
    </p:spTree>
    <p:extLst>
      <p:ext uri="{BB962C8B-B14F-4D97-AF65-F5344CB8AC3E}">
        <p14:creationId xmlns:p14="http://schemas.microsoft.com/office/powerpoint/2010/main" val="27327566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F94D74-BA49-499E-9CA3-6ADAFCEA393A}"/>
              </a:ext>
            </a:extLst>
          </p:cNvPr>
          <p:cNvSpPr>
            <a:spLocks noGrp="1"/>
          </p:cNvSpPr>
          <p:nvPr>
            <p:ph type="title"/>
          </p:nvPr>
        </p:nvSpPr>
        <p:spPr/>
        <p:txBody>
          <a:bodyPr/>
          <a:lstStyle/>
          <a:p>
            <a:r>
              <a:rPr lang="en-US" dirty="0">
                <a:latin typeface="+mj-lt"/>
              </a:rPr>
              <a:t>End of Main Content</a:t>
            </a:r>
          </a:p>
        </p:txBody>
      </p:sp>
      <p:sp>
        <p:nvSpPr>
          <p:cNvPr id="3" name="Text Placeholder 2">
            <a:extLst>
              <a:ext uri="{FF2B5EF4-FFF2-40B4-BE49-F238E27FC236}">
                <a16:creationId xmlns:a16="http://schemas.microsoft.com/office/drawing/2014/main" id="{F3E85652-D4EB-4ED2-BBA6-8823DD779F76}"/>
              </a:ext>
            </a:extLst>
          </p:cNvPr>
          <p:cNvSpPr>
            <a:spLocks noGrp="1"/>
          </p:cNvSpPr>
          <p:nvPr>
            <p:ph type="body" sz="quarter" idx="13"/>
          </p:nvPr>
        </p:nvSpPr>
        <p:spPr/>
        <p:txBody>
          <a:bodyPr/>
          <a:lstStyle/>
          <a:p>
            <a:pPr defTabSz="457200">
              <a:spcBef>
                <a:spcPct val="20000"/>
              </a:spcBef>
              <a:defRPr/>
            </a:pPr>
            <a:r>
              <a:rPr lang="en-US" dirty="0">
                <a:solidFill>
                  <a:schemeClr val="tx1"/>
                </a:solidFill>
              </a:rPr>
              <a:t>© 2022 McGraw Hill, LLC. All rights reserved. Authorized only for instructor use in the classroom.</a:t>
            </a:r>
          </a:p>
          <a:p>
            <a:pPr defTabSz="457200">
              <a:spcBef>
                <a:spcPct val="20000"/>
              </a:spcBef>
              <a:defRPr/>
            </a:pPr>
            <a:r>
              <a:rPr lang="en-US" dirty="0">
                <a:solidFill>
                  <a:schemeClr val="tx1"/>
                </a:solidFill>
              </a:rPr>
              <a:t>No reproduction or further distribution permitted without the prior written consent of McGraw Hill, LLC.</a:t>
            </a:r>
          </a:p>
        </p:txBody>
      </p:sp>
    </p:spTree>
    <p:extLst>
      <p:ext uri="{BB962C8B-B14F-4D97-AF65-F5344CB8AC3E}">
        <p14:creationId xmlns:p14="http://schemas.microsoft.com/office/powerpoint/2010/main" val="1202583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242-31AB-427B-8857-866D707A4965}"/>
              </a:ext>
            </a:extLst>
          </p:cNvPr>
          <p:cNvSpPr>
            <a:spLocks noGrp="1"/>
          </p:cNvSpPr>
          <p:nvPr>
            <p:ph type="title"/>
          </p:nvPr>
        </p:nvSpPr>
        <p:spPr/>
        <p:txBody>
          <a:bodyPr/>
          <a:lstStyle/>
          <a:p>
            <a:r>
              <a:rPr lang="en-US" dirty="0">
                <a:latin typeface="+mj-lt"/>
              </a:rPr>
              <a:t>Accessibility Content: Text Alternatives for Images</a:t>
            </a:r>
          </a:p>
        </p:txBody>
      </p:sp>
    </p:spTree>
    <p:extLst>
      <p:ext uri="{BB962C8B-B14F-4D97-AF65-F5344CB8AC3E}">
        <p14:creationId xmlns:p14="http://schemas.microsoft.com/office/powerpoint/2010/main" val="19979305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Figure 10-1: Benefits of Physical Activity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Gains: Bone health, physical functioning, lean body mass, sleep, quality of life, and cognitive function. Decreases: All-cause mortality, fall-related injuries, weight gain, depression, anxiety, dementia, cancers, type 2 diabetes, dyslipidemia, hypertension, and cardiovascular incidence.</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2529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Figure 10-2: Heart Rate Training Chart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heart rates and M H R are as follows: 180 to 200: 90 percent to 100 percent M H R is maximal effort zone. 160 to 180: 80 percent to 90 percent M H R is anaerobic zone. 140 to 160: 70 percent to 80 percent M H R is aerobic zone. 120 to 140: 60 percent to 70 percent M H R is weight-management zone. 100 to 120: 50 percent to 60 percent M H R is heart health zone.</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605111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Figure 10-3: Rating of Perceived Exertion Scale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points with inferences: 0 is at rest; 1 is very easy; 2 is somewhat easy; 3 is moderate; 4 is somewhat hard; 5 and 6 are hard, 7 to 9 are very hard; 10 is very, very hard.</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57821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Figure 10-4: Sample Fitness Plan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Monday: Spinning class (45 min), Stretching routine (20 min). Tuesday: Walking (30 min), Weight machines (30 min). Wednesday: Spinning class (45 min), Stretching routine (20 min). Thursday: Walking (30 min), Weight machines (30 min). Friday: Yoga (30 min), Saturday: Trail hiking (60 min). Sunday: Rest.</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96960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Figure 10-5: Food Energy Is Stored in ATP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T P has adenosine bonded to 3 phosphate groups that are linked by high-energy bonds. A T P breaks to give A D P (energy to work) and phosphate group. A D P (energy from food) combines with phosphate group to form A T P.</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07371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Figure 10-7: ATP Yield From Glucose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Aerobic and anaerobic breakdown of glucose (6-carbon) to 2 pyruvate (3-carbon) and 2 A T P. 2-Pyruvate undergoes anaerobic respiration to give lactate (3-carbon). 2-Pyruvate undergoes aerobic respiration to give 28 to 30 A T P, 6 C O 2, and 6 H 2 O.</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0877182"/>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Template_Editorial_v9_2019</Template>
  <TotalTime>7142</TotalTime>
  <Words>20882</Words>
  <Application>Microsoft Office PowerPoint</Application>
  <PresentationFormat>On-screen Show (4:3)</PresentationFormat>
  <Paragraphs>1573</Paragraphs>
  <Slides>102</Slides>
  <Notes>90</Notes>
  <HiddenSlides>10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102</vt:i4>
      </vt:variant>
    </vt:vector>
  </HeadingPairs>
  <TitlesOfParts>
    <vt:vector size="110" baseType="lpstr">
      <vt:lpstr>Arial</vt:lpstr>
      <vt:lpstr>Calibri</vt:lpstr>
      <vt:lpstr>Title Slides Master</vt:lpstr>
      <vt:lpstr>MainContentSlideMaster</vt:lpstr>
      <vt:lpstr>ClosingMaster</vt:lpstr>
      <vt:lpstr>DividerSlideMaster</vt:lpstr>
      <vt:lpstr>ImageDescriptionAppendixSlideMaster</vt:lpstr>
      <vt:lpstr>Custom Design</vt:lpstr>
      <vt:lpstr>Chapter 10</vt:lpstr>
      <vt:lpstr>Student Learning Outcomes 1</vt:lpstr>
      <vt:lpstr>Student Learning Outcomes 2</vt:lpstr>
      <vt:lpstr>Fake or Fact? 1</vt:lpstr>
      <vt:lpstr>Section 10.1: An Introduction to Physical Fitness—Concepts</vt:lpstr>
      <vt:lpstr>Physical Activity, Exercise, and Physical Fitness</vt:lpstr>
      <vt:lpstr>Types of Activities</vt:lpstr>
      <vt:lpstr>Figure 10-1: Benefits of Physical Activity</vt:lpstr>
      <vt:lpstr>2018 Physical Activity Guidelines for Americans 1</vt:lpstr>
      <vt:lpstr>2018 Physical Activity Guidelines for Americans 2</vt:lpstr>
      <vt:lpstr>Section 10.2: Achieving and Maintaining Physical Fitness—Concepts</vt:lpstr>
      <vt:lpstr>Assess Your Current Level of Fitness</vt:lpstr>
      <vt:lpstr>Set Your Goal</vt:lpstr>
      <vt:lpstr>Plan Your Program</vt:lpstr>
      <vt:lpstr>Table 10-1: Elements of a Well-Rounded Fitness Program</vt:lpstr>
      <vt:lpstr>Aerobic Exercise Enhances Cardiovascular Endurance</vt:lpstr>
      <vt:lpstr>Determining Exercise Intensity</vt:lpstr>
      <vt:lpstr>Figure 10-2: Heart Rate Training Chart </vt:lpstr>
      <vt:lpstr>Figure 10-3: Rating of Perceived Exertion Scale</vt:lpstr>
      <vt:lpstr>Musculoskeletal Fitness</vt:lpstr>
      <vt:lpstr>Flexibility Exercises</vt:lpstr>
      <vt:lpstr>Figure 10-4: Sample Fitness Plan</vt:lpstr>
      <vt:lpstr>Warm-Up and Cool-Down</vt:lpstr>
      <vt:lpstr>Stick With It!</vt:lpstr>
      <vt:lpstr>Section 10.3: Energy Sources for Active Muscles—Concepts</vt:lpstr>
      <vt:lpstr>Energy Sources for Active Muscles</vt:lpstr>
      <vt:lpstr>Anaerobic Metabolism</vt:lpstr>
      <vt:lpstr>Figure 10-5: Food Energy Is Stored in ATP</vt:lpstr>
      <vt:lpstr>Figure 10-6: Phosphocreatine (PCr)</vt:lpstr>
      <vt:lpstr>Anaerobic Glucose Breakdown</vt:lpstr>
      <vt:lpstr>Aerobic Metabolism: Carbohydrates 1</vt:lpstr>
      <vt:lpstr>Figure 10-7: ATP Yield From Glucose</vt:lpstr>
      <vt:lpstr>Aerobic Metabolism: Carbohydrates 2</vt:lpstr>
      <vt:lpstr>Aerobic Metabolism—Fat 1</vt:lpstr>
      <vt:lpstr>Figure 10-9: Aerobic Metabolism—Fat </vt:lpstr>
      <vt:lpstr>Figure 10-10: Fuel Use and Exercise Intensity</vt:lpstr>
      <vt:lpstr>Figure 10-8: ATP Formation from Carbohydrate, Fat, and Protein</vt:lpstr>
      <vt:lpstr>Aerobic Metabolism—Protein </vt:lpstr>
      <vt:lpstr>Physical Training Affects Fuel Use</vt:lpstr>
      <vt:lpstr>Table 10-2: Energy Sources Used by Muscle Cells</vt:lpstr>
      <vt:lpstr>Section 10.4: Nutrient Recommendations for Active Adults and Athletes—Concepts</vt:lpstr>
      <vt:lpstr>Calorie Recommendations 1</vt:lpstr>
      <vt:lpstr>Calorie Recommendations 2</vt:lpstr>
      <vt:lpstr>Relative Energy Deficiency in Sport (RED-S)</vt:lpstr>
      <vt:lpstr>Figure 10-11: Relative Energy Deficiency in Sport</vt:lpstr>
      <vt:lpstr>Carbohydrate Recommendations</vt:lpstr>
      <vt:lpstr>Table 10-3: Carbohydrate-Rich Foods: Starches</vt:lpstr>
      <vt:lpstr>Table 10-3: Carbohydrate-Rich Foods: Vegetables and Fruits</vt:lpstr>
      <vt:lpstr>Farm to Fork: Carrots and Beets</vt:lpstr>
      <vt:lpstr>Table 10-3: Carbohydrate-Rich Milk and Sweets</vt:lpstr>
      <vt:lpstr>Fat Recommendations</vt:lpstr>
      <vt:lpstr>Optimal Dose of Protein</vt:lpstr>
      <vt:lpstr>Ask the RDN: No Meat Athlete</vt:lpstr>
      <vt:lpstr>Vitamins and Minerals</vt:lpstr>
      <vt:lpstr>B Vitamins</vt:lpstr>
      <vt:lpstr>Antioxidant Nutrients</vt:lpstr>
      <vt:lpstr>Iron</vt:lpstr>
      <vt:lpstr>Calcium</vt:lpstr>
      <vt:lpstr>Vitamin D</vt:lpstr>
      <vt:lpstr>Fluid</vt:lpstr>
      <vt:lpstr>Fake or Fact? 2 </vt:lpstr>
      <vt:lpstr>Fluid Replacement</vt:lpstr>
      <vt:lpstr>Figure 10-12: Sports Drinks</vt:lpstr>
      <vt:lpstr>Table 10-4: Popular Energy Drinks</vt:lpstr>
      <vt:lpstr>Heat Exhaustion</vt:lpstr>
      <vt:lpstr>Heat Cramps</vt:lpstr>
      <vt:lpstr>Heatstroke</vt:lpstr>
      <vt:lpstr>Water Intoxication</vt:lpstr>
      <vt:lpstr>Section 10.5: Recommendations for Endurance, Strength, and Power Athletes—Concepts</vt:lpstr>
      <vt:lpstr>Carbohydrate Loading</vt:lpstr>
      <vt:lpstr>Carbohydrate Loading: Beneficial?</vt:lpstr>
      <vt:lpstr>Table 10-6: Sample Carbohydrate-Loading Regimen</vt:lpstr>
      <vt:lpstr>Pre-Endurance Event Meal</vt:lpstr>
      <vt:lpstr>Table 10-7: High-Carbohydrate Pre-Event Meals</vt:lpstr>
      <vt:lpstr>Fat Adaptation</vt:lpstr>
      <vt:lpstr>Replenish Fuel During the Event</vt:lpstr>
      <vt:lpstr>Gels, Bars, and Chews</vt:lpstr>
      <vt:lpstr>After Physical Activity: Replenish Glycogen and Fluid</vt:lpstr>
      <vt:lpstr>Strength and Power Athletes: Strategies to Enhance Muscle Gain</vt:lpstr>
      <vt:lpstr>Needs Before and During Strength and Power Training</vt:lpstr>
      <vt:lpstr>Needs After Strength and Power Activities</vt:lpstr>
      <vt:lpstr>NEWSWORTHY NUTRITION: Branched-chain amino acids impact health and lifespan in mice</vt:lpstr>
      <vt:lpstr>Periodization</vt:lpstr>
      <vt:lpstr>Table 10-9: Sample Recovery Meals</vt:lpstr>
      <vt:lpstr>ASK the RDN: Boosting Your Metabolism</vt:lpstr>
      <vt:lpstr>Nutrition Challenges for Athletes</vt:lpstr>
      <vt:lpstr>Section 10.6: Nutrition and Your Health: Ergogenic Aids and Athletic Performance</vt:lpstr>
      <vt:lpstr>Ergogenic Aids</vt:lpstr>
      <vt:lpstr>Ergogenic Aids and Athletic Performance</vt:lpstr>
      <vt:lpstr>Table 10-10: Potentially Useful Ergogenic Aids</vt:lpstr>
      <vt:lpstr>Table 10-11: Dangerous, Banned, or Illegal Substances and Practices</vt:lpstr>
      <vt:lpstr>End of Main Content</vt:lpstr>
      <vt:lpstr>Accessibility Content: Text Alternatives for Images</vt:lpstr>
      <vt:lpstr>Figure 10-1: Benefits of Physical Activity - Text Alternative</vt:lpstr>
      <vt:lpstr>Figure 10-2: Heart Rate Training Chart - Text Alternative</vt:lpstr>
      <vt:lpstr>Figure 10-3: Rating of Perceived Exertion Scale - Text Alternative</vt:lpstr>
      <vt:lpstr>Figure 10-4: Sample Fitness Plan - Text Alternative</vt:lpstr>
      <vt:lpstr>Figure 10-5: Food Energy Is Stored in ATP - Text Alternative</vt:lpstr>
      <vt:lpstr>Figure 10-7: ATP Yield From Glucose - Text Alternative</vt:lpstr>
      <vt:lpstr>Figure 10-8: ATP Formation from Carbohydrate, Fat, and Protein - Text Alternative</vt:lpstr>
      <vt:lpstr>Figure 10-11: Relative Energy Deficiency in Sport - Text Alternative</vt:lpstr>
      <vt:lpstr>Figure 10-12: Sports Drinks - Text Alternative</vt:lpstr>
    </vt:vector>
  </TitlesOfParts>
  <Company>McGraw-Hill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Wardlaw’s Contemporary NUTRITION Twelfth Edition</dc:title>
  <dc:subject>Chapter 10: Nutrition: Fitness and Sports</dc:subject>
  <dc:creator>Anne M. Smith</dc:creator>
  <cp:keywords>Accessible PPT</cp:keywords>
  <cp:lastModifiedBy>Brittney Brooks</cp:lastModifiedBy>
  <cp:revision>1301</cp:revision>
  <dcterms:created xsi:type="dcterms:W3CDTF">2019-07-27T05:34:11Z</dcterms:created>
  <dcterms:modified xsi:type="dcterms:W3CDTF">2021-08-17T18:23:54Z</dcterms:modified>
</cp:coreProperties>
</file>